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</p:sldMasterIdLst>
  <p:notesMasterIdLst>
    <p:notesMasterId r:id="rId51"/>
  </p:notesMasterIdLst>
  <p:handoutMasterIdLst>
    <p:handoutMasterId r:id="rId52"/>
  </p:handoutMasterIdLst>
  <p:sldIdLst>
    <p:sldId id="306" r:id="rId4"/>
    <p:sldId id="256" r:id="rId5"/>
    <p:sldId id="264" r:id="rId6"/>
    <p:sldId id="262" r:id="rId7"/>
    <p:sldId id="263" r:id="rId8"/>
    <p:sldId id="270" r:id="rId9"/>
    <p:sldId id="269" r:id="rId10"/>
    <p:sldId id="271" r:id="rId11"/>
    <p:sldId id="265" r:id="rId12"/>
    <p:sldId id="267" r:id="rId13"/>
    <p:sldId id="273" r:id="rId14"/>
    <p:sldId id="274" r:id="rId15"/>
    <p:sldId id="272" r:id="rId16"/>
    <p:sldId id="275" r:id="rId17"/>
    <p:sldId id="276" r:id="rId18"/>
    <p:sldId id="277" r:id="rId19"/>
    <p:sldId id="266" r:id="rId20"/>
    <p:sldId id="268" r:id="rId21"/>
    <p:sldId id="278" r:id="rId22"/>
    <p:sldId id="279" r:id="rId23"/>
    <p:sldId id="280" r:id="rId24"/>
    <p:sldId id="283" r:id="rId25"/>
    <p:sldId id="284" r:id="rId26"/>
    <p:sldId id="285" r:id="rId27"/>
    <p:sldId id="286" r:id="rId28"/>
    <p:sldId id="287" r:id="rId29"/>
    <p:sldId id="281" r:id="rId30"/>
    <p:sldId id="282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7" r:id="rId50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29" autoAdjust="0"/>
    <p:restoredTop sz="78674" autoAdjust="0"/>
  </p:normalViewPr>
  <p:slideViewPr>
    <p:cSldViewPr snapToGrid="0">
      <p:cViewPr varScale="1">
        <p:scale>
          <a:sx n="59" d="100"/>
          <a:sy n="59" d="100"/>
        </p:scale>
        <p:origin x="1380" y="4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1482"/>
    </p:cViewPr>
  </p:sorter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pPr/>
              <a:t>24/06/2019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pPr/>
              <a:t>24/06/2019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baseline="0" dirty="0" smtClean="0"/>
              <a:t>Python: Program </a:t>
            </a:r>
            <a:r>
              <a:rPr lang="en-US" baseline="0" dirty="0" err="1" smtClean="0"/>
              <a:t>Pertama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1680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 err="1" smtClean="0"/>
              <a:t>Tipe</a:t>
            </a:r>
            <a:r>
              <a:rPr lang="en-US" u="sng" baseline="0" dirty="0" smtClean="0"/>
              <a:t> data integer</a:t>
            </a:r>
          </a:p>
          <a:p>
            <a:r>
              <a:rPr lang="en-US" u="none" baseline="0" dirty="0" err="1" smtClean="0"/>
              <a:t>Merupakan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tipe</a:t>
            </a:r>
            <a:r>
              <a:rPr lang="en-US" u="none" baseline="0" dirty="0" smtClean="0"/>
              <a:t> data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bilangan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bulat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negatif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maupun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positif</a:t>
            </a:r>
            <a:r>
              <a:rPr lang="en-US" u="none" baseline="0" dirty="0" smtClean="0"/>
              <a:t>.</a:t>
            </a:r>
          </a:p>
          <a:p>
            <a:endParaRPr lang="en-US" u="none" baseline="0" dirty="0" smtClean="0"/>
          </a:p>
          <a:p>
            <a:r>
              <a:rPr lang="en-US" u="sng" baseline="0" dirty="0" err="1" smtClean="0"/>
              <a:t>Tipe</a:t>
            </a:r>
            <a:r>
              <a:rPr lang="en-US" u="sng" baseline="0" dirty="0" smtClean="0"/>
              <a:t> data float</a:t>
            </a:r>
          </a:p>
          <a:p>
            <a:r>
              <a:rPr lang="en-US" u="none" baseline="0" dirty="0" err="1" smtClean="0"/>
              <a:t>Merupakan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tipe</a:t>
            </a:r>
            <a:r>
              <a:rPr lang="en-US" u="none" baseline="0" dirty="0" smtClean="0"/>
              <a:t> data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bilangan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negatif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maupun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positif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dalam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pecahan</a:t>
            </a:r>
            <a:r>
              <a:rPr lang="en-US" u="none" baseline="0" dirty="0" smtClean="0"/>
              <a:t>. </a:t>
            </a:r>
          </a:p>
          <a:p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gambar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bilangan</a:t>
            </a:r>
            <a:r>
              <a:rPr lang="en-US" u="none" baseline="0" dirty="0" smtClean="0"/>
              <a:t> float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bilangan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dapat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berada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diantara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bilangan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bulat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Diantara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bilangan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bulat</a:t>
            </a:r>
            <a:r>
              <a:rPr lang="en-US" u="none" baseline="0" dirty="0" smtClean="0"/>
              <a:t> 0 </a:t>
            </a:r>
            <a:r>
              <a:rPr lang="en-US" u="none" baseline="0" dirty="0" err="1" smtClean="0"/>
              <a:t>dan</a:t>
            </a:r>
            <a:r>
              <a:rPr lang="en-US" u="none" baseline="0" dirty="0" smtClean="0"/>
              <a:t> 1 </a:t>
            </a:r>
            <a:r>
              <a:rPr lang="en-US" u="none" baseline="0" dirty="0" err="1" smtClean="0"/>
              <a:t>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bilangan</a:t>
            </a:r>
            <a:r>
              <a:rPr lang="en-US" u="none" baseline="0" dirty="0" smtClean="0"/>
              <a:t> 0.5, 0.6 </a:t>
            </a:r>
            <a:r>
              <a:rPr lang="en-US" u="none" baseline="0" dirty="0" err="1" smtClean="0"/>
              <a:t>dan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seterusnya</a:t>
            </a:r>
            <a:r>
              <a:rPr lang="en-US" u="none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 smtClean="0"/>
              <a:t>Type Casting</a:t>
            </a:r>
          </a:p>
          <a:p>
            <a:endParaRPr lang="en-US" u="sng" baseline="0" dirty="0" smtClean="0"/>
          </a:p>
          <a:p>
            <a:r>
              <a:rPr lang="en-US" u="none" baseline="0" dirty="0" err="1" smtClean="0"/>
              <a:t>Merupakan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perubahan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tipe</a:t>
            </a:r>
            <a:r>
              <a:rPr lang="en-US" u="none" baseline="0" dirty="0" smtClean="0"/>
              <a:t> data yang </a:t>
            </a:r>
            <a:r>
              <a:rPr lang="en-US" u="none" baseline="0" dirty="0" err="1" smtClean="0"/>
              <a:t>dapat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dilakukan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Python.</a:t>
            </a:r>
          </a:p>
          <a:p>
            <a:r>
              <a:rPr lang="en-US" u="none" baseline="0" dirty="0" err="1" smtClean="0"/>
              <a:t>Misalkan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Data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tipe</a:t>
            </a:r>
            <a:r>
              <a:rPr lang="en-US" u="none" baseline="0" dirty="0" smtClean="0"/>
              <a:t> integer </a:t>
            </a:r>
            <a:r>
              <a:rPr lang="en-US" u="none" baseline="0" dirty="0" err="1" smtClean="0"/>
              <a:t>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diubah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menjadi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bentuk</a:t>
            </a:r>
            <a:r>
              <a:rPr lang="en-US" u="none" baseline="0" dirty="0" smtClean="0"/>
              <a:t> float</a:t>
            </a:r>
          </a:p>
          <a:p>
            <a:endParaRPr lang="en-US" u="none" baseline="0" dirty="0" smtClean="0"/>
          </a:p>
          <a:p>
            <a:r>
              <a:rPr lang="en-US" u="none" baseline="0" dirty="0" smtClean="0"/>
              <a:t>Float (2) </a:t>
            </a:r>
            <a:r>
              <a:rPr lang="en-US" u="none" baseline="0" dirty="0" err="1" smtClean="0"/>
              <a:t>menjadi</a:t>
            </a:r>
            <a:r>
              <a:rPr lang="en-US" u="none" baseline="0" dirty="0" smtClean="0"/>
              <a:t> 2.0</a:t>
            </a:r>
          </a:p>
          <a:p>
            <a:r>
              <a:rPr lang="en-US" u="none" baseline="0" dirty="0" err="1" smtClean="0"/>
              <a:t>Int</a:t>
            </a:r>
            <a:r>
              <a:rPr lang="en-US" u="none" baseline="0" dirty="0" smtClean="0"/>
              <a:t> (1.1) </a:t>
            </a:r>
            <a:r>
              <a:rPr lang="en-US" u="none" baseline="0" dirty="0" err="1" smtClean="0"/>
              <a:t>menjadi</a:t>
            </a:r>
            <a:r>
              <a:rPr lang="en-US" u="none" baseline="0" dirty="0" smtClean="0"/>
              <a:t> 1</a:t>
            </a:r>
          </a:p>
          <a:p>
            <a:r>
              <a:rPr lang="en-US" u="none" baseline="0" dirty="0" err="1" smtClean="0"/>
              <a:t>Int</a:t>
            </a:r>
            <a:r>
              <a:rPr lang="en-US" u="none" baseline="0" dirty="0" smtClean="0"/>
              <a:t> (‘1’) </a:t>
            </a:r>
            <a:r>
              <a:rPr lang="en-US" u="none" baseline="0" dirty="0" err="1" smtClean="0"/>
              <a:t>menjadi</a:t>
            </a:r>
            <a:r>
              <a:rPr lang="en-US" u="none" baseline="0" dirty="0" smtClean="0"/>
              <a:t> 1</a:t>
            </a:r>
          </a:p>
          <a:p>
            <a:r>
              <a:rPr lang="en-US" u="none" baseline="0" dirty="0" err="1" smtClean="0"/>
              <a:t>Int</a:t>
            </a:r>
            <a:r>
              <a:rPr lang="en-US" u="none" baseline="0" dirty="0" smtClean="0"/>
              <a:t> (‘A’), TIDAK DAPAT </a:t>
            </a:r>
            <a:r>
              <a:rPr lang="en-US" u="none" baseline="0" dirty="0" err="1" smtClean="0"/>
              <a:t>dilakukan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karena</a:t>
            </a:r>
            <a:r>
              <a:rPr lang="en-US" u="none" baseline="0" dirty="0" smtClean="0"/>
              <a:t> ‘A’ </a:t>
            </a:r>
            <a:r>
              <a:rPr lang="en-US" u="none" baseline="0" dirty="0" err="1" smtClean="0"/>
              <a:t>merupakan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suatu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karakter</a:t>
            </a:r>
            <a:endParaRPr lang="en-US" u="none" baseline="0" dirty="0" smtClean="0"/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Perlu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diingat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Perubahan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tipe</a:t>
            </a:r>
            <a:r>
              <a:rPr lang="en-US" u="none" baseline="0" dirty="0" smtClean="0"/>
              <a:t> data </a:t>
            </a:r>
            <a:r>
              <a:rPr lang="en-US" u="none" baseline="0" dirty="0" err="1" smtClean="0"/>
              <a:t>dapat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menyebabkan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nilai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hilang</a:t>
            </a:r>
            <a:endParaRPr lang="en-US" u="none" baseline="0" dirty="0" smtClean="0"/>
          </a:p>
          <a:p>
            <a:r>
              <a:rPr lang="en-US" u="none" baseline="0" dirty="0" err="1" smtClean="0"/>
              <a:t>Seperti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Int</a:t>
            </a:r>
            <a:r>
              <a:rPr lang="en-US" u="none" baseline="0" dirty="0" smtClean="0"/>
              <a:t> (1.1) </a:t>
            </a:r>
            <a:r>
              <a:rPr lang="en-US" u="none" baseline="0" dirty="0" err="1" smtClean="0"/>
              <a:t>menjadi</a:t>
            </a:r>
            <a:r>
              <a:rPr lang="en-US" u="none" baseline="0" dirty="0" smtClean="0"/>
              <a:t> 1, </a:t>
            </a:r>
            <a:r>
              <a:rPr lang="en-US" u="none" baseline="0" dirty="0" err="1" smtClean="0"/>
              <a:t>artinya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nilai</a:t>
            </a:r>
            <a:r>
              <a:rPr lang="en-US" u="none" baseline="0" dirty="0" smtClean="0"/>
              <a:t> 0.1 yang </a:t>
            </a:r>
            <a:r>
              <a:rPr lang="en-US" u="none" baseline="0" dirty="0" err="1" smtClean="0"/>
              <a:t>hilang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karena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perubahan</a:t>
            </a:r>
            <a:r>
              <a:rPr lang="en-US" u="none" baseline="0" dirty="0" smtClean="0"/>
              <a:t> float </a:t>
            </a:r>
            <a:r>
              <a:rPr lang="en-US" u="none" baseline="0" dirty="0" err="1" smtClean="0"/>
              <a:t>menjadi</a:t>
            </a:r>
            <a:r>
              <a:rPr lang="en-US" u="none" baseline="0" dirty="0" smtClean="0"/>
              <a:t> integer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baseline="0" dirty="0" err="1" smtClean="0"/>
              <a:t>Tipe</a:t>
            </a:r>
            <a:r>
              <a:rPr lang="en-US" u="none" baseline="0" dirty="0" smtClean="0"/>
              <a:t> data integer/float </a:t>
            </a:r>
            <a:r>
              <a:rPr lang="en-US" u="none" baseline="0" dirty="0" err="1" smtClean="0"/>
              <a:t>dapat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diubah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menjadi</a:t>
            </a:r>
            <a:r>
              <a:rPr lang="en-US" u="none" baseline="0" dirty="0" smtClean="0"/>
              <a:t> string.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Str</a:t>
            </a:r>
            <a:r>
              <a:rPr lang="en-US" u="none" baseline="0" dirty="0" smtClean="0"/>
              <a:t> (1), </a:t>
            </a:r>
            <a:r>
              <a:rPr lang="en-US" u="none" baseline="0" dirty="0" err="1" smtClean="0"/>
              <a:t>artinya</a:t>
            </a:r>
            <a:r>
              <a:rPr lang="en-US" u="none" baseline="0" dirty="0" smtClean="0"/>
              <a:t> integer (1) </a:t>
            </a:r>
            <a:r>
              <a:rPr lang="en-US" u="none" baseline="0" dirty="0" err="1" smtClean="0"/>
              <a:t>diubah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ke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tipe</a:t>
            </a:r>
            <a:r>
              <a:rPr lang="en-US" u="none" baseline="0" dirty="0" smtClean="0"/>
              <a:t> string </a:t>
            </a:r>
            <a:r>
              <a:rPr lang="en-US" u="none" baseline="0" dirty="0" err="1" smtClean="0"/>
              <a:t>menjadi</a:t>
            </a:r>
            <a:r>
              <a:rPr lang="en-US" u="none" baseline="0" dirty="0" smtClean="0"/>
              <a:t> ‘1’</a:t>
            </a:r>
          </a:p>
          <a:p>
            <a:r>
              <a:rPr lang="en-US" u="none" baseline="0" dirty="0" err="1" smtClean="0"/>
              <a:t>Str</a:t>
            </a:r>
            <a:r>
              <a:rPr lang="en-US" u="none" baseline="0" dirty="0" smtClean="0"/>
              <a:t> (4.5), </a:t>
            </a:r>
            <a:r>
              <a:rPr lang="en-US" u="none" baseline="0" dirty="0" err="1" smtClean="0"/>
              <a:t>artinya</a:t>
            </a:r>
            <a:r>
              <a:rPr lang="en-US" u="none" baseline="0" dirty="0" smtClean="0"/>
              <a:t> float (4.5) </a:t>
            </a:r>
            <a:r>
              <a:rPr lang="en-US" u="none" baseline="0" dirty="0" err="1" smtClean="0"/>
              <a:t>diubah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ke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tipe</a:t>
            </a:r>
            <a:r>
              <a:rPr lang="en-US" u="none" baseline="0" dirty="0" smtClean="0"/>
              <a:t> string </a:t>
            </a:r>
            <a:r>
              <a:rPr lang="en-US" u="none" baseline="0" dirty="0" err="1" smtClean="0"/>
              <a:t>menjadi</a:t>
            </a:r>
            <a:r>
              <a:rPr lang="en-US" u="none" baseline="0" dirty="0" smtClean="0"/>
              <a:t> ‘4.5’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 err="1" smtClean="0"/>
              <a:t>Tipe</a:t>
            </a:r>
            <a:r>
              <a:rPr lang="en-US" u="sng" baseline="0" dirty="0" smtClean="0"/>
              <a:t> Data Boolean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Merupakan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tipe</a:t>
            </a:r>
            <a:r>
              <a:rPr lang="en-US" u="none" baseline="0" dirty="0" smtClean="0"/>
              <a:t> data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2 </a:t>
            </a:r>
            <a:r>
              <a:rPr lang="en-US" u="none" baseline="0" dirty="0" err="1" smtClean="0"/>
              <a:t>keluaran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yaitu</a:t>
            </a:r>
            <a:r>
              <a:rPr lang="en-US" u="none" baseline="0" dirty="0" smtClean="0"/>
              <a:t>: true </a:t>
            </a:r>
            <a:r>
              <a:rPr lang="en-US" u="none" baseline="0" dirty="0" err="1" smtClean="0"/>
              <a:t>atau</a:t>
            </a:r>
            <a:r>
              <a:rPr lang="en-US" u="none" baseline="0" dirty="0" smtClean="0"/>
              <a:t> false</a:t>
            </a:r>
          </a:p>
          <a:p>
            <a:r>
              <a:rPr lang="en-US" u="none" baseline="0" dirty="0" err="1" smtClean="0"/>
              <a:t>Pada</a:t>
            </a:r>
            <a:r>
              <a:rPr lang="en-US" u="none" baseline="0" dirty="0" smtClean="0"/>
              <a:t> python, </a:t>
            </a:r>
            <a:r>
              <a:rPr lang="en-US" u="none" baseline="0" dirty="0" err="1" smtClean="0"/>
              <a:t>penulisan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Type (true) : </a:t>
            </a:r>
            <a:r>
              <a:rPr lang="en-US" u="none" baseline="0" dirty="0" err="1" smtClean="0"/>
              <a:t>bool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artinya</a:t>
            </a:r>
            <a:r>
              <a:rPr lang="en-US" u="none" baseline="0" dirty="0" smtClean="0"/>
              <a:t> true </a:t>
            </a:r>
            <a:r>
              <a:rPr lang="en-US" u="none" baseline="0" dirty="0" err="1" smtClean="0"/>
              <a:t>merupakan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tipe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boolean</a:t>
            </a:r>
            <a:endParaRPr lang="en-US" u="none" baseline="0" dirty="0" smtClean="0"/>
          </a:p>
          <a:p>
            <a:endParaRPr lang="en-US" u="none" baseline="0" dirty="0" smtClean="0"/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baseline="0" dirty="0" err="1" smtClean="0"/>
              <a:t>Tipe</a:t>
            </a:r>
            <a:r>
              <a:rPr lang="en-US" u="none" baseline="0" dirty="0" smtClean="0"/>
              <a:t> data </a:t>
            </a:r>
            <a:r>
              <a:rPr lang="en-US" u="none" baseline="0" dirty="0" err="1" smtClean="0"/>
              <a:t>boolean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Dapat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ditulis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sebagai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berikut</a:t>
            </a:r>
            <a:r>
              <a:rPr lang="en-US" u="none" baseline="0" dirty="0" smtClean="0"/>
              <a:t>: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Int</a:t>
            </a:r>
            <a:r>
              <a:rPr lang="en-US" u="none" baseline="0" dirty="0" smtClean="0"/>
              <a:t> (true), </a:t>
            </a:r>
            <a:r>
              <a:rPr lang="en-US" u="none" baseline="0" dirty="0" err="1" smtClean="0"/>
              <a:t>artinya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tipe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boolean</a:t>
            </a:r>
            <a:r>
              <a:rPr lang="en-US" u="none" baseline="0" dirty="0" smtClean="0"/>
              <a:t> True </a:t>
            </a:r>
            <a:r>
              <a:rPr lang="en-US" u="none" baseline="0" dirty="0" err="1" smtClean="0"/>
              <a:t>dalam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bentuk</a:t>
            </a:r>
            <a:r>
              <a:rPr lang="en-US" u="none" baseline="0" dirty="0" smtClean="0"/>
              <a:t> integer </a:t>
            </a:r>
            <a:r>
              <a:rPr lang="en-US" u="none" baseline="0" dirty="0" err="1" smtClean="0"/>
              <a:t>menjadi</a:t>
            </a:r>
            <a:r>
              <a:rPr lang="en-US" u="none" baseline="0" dirty="0" smtClean="0"/>
              <a:t> 1</a:t>
            </a:r>
          </a:p>
          <a:p>
            <a:r>
              <a:rPr lang="en-US" u="none" baseline="0" dirty="0" err="1" smtClean="0"/>
              <a:t>Int</a:t>
            </a:r>
            <a:r>
              <a:rPr lang="en-US" u="none" baseline="0" dirty="0" smtClean="0"/>
              <a:t> (false), </a:t>
            </a:r>
            <a:r>
              <a:rPr lang="en-US" u="none" baseline="0" dirty="0" err="1" smtClean="0"/>
              <a:t>artinya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tipe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boolean</a:t>
            </a:r>
            <a:r>
              <a:rPr lang="en-US" u="none" baseline="0" dirty="0" smtClean="0"/>
              <a:t> False </a:t>
            </a:r>
            <a:r>
              <a:rPr lang="en-US" u="none" baseline="0" dirty="0" err="1" smtClean="0"/>
              <a:t>dalam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bentuk</a:t>
            </a:r>
            <a:r>
              <a:rPr lang="en-US" u="none" baseline="0" dirty="0" smtClean="0"/>
              <a:t> integer </a:t>
            </a:r>
            <a:r>
              <a:rPr lang="en-US" u="none" baseline="0" dirty="0" err="1" smtClean="0"/>
              <a:t>menjadi</a:t>
            </a:r>
            <a:r>
              <a:rPr lang="en-US" u="none" baseline="0" dirty="0" smtClean="0"/>
              <a:t> 0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Sebaliknya</a:t>
            </a:r>
            <a:r>
              <a:rPr lang="en-US" u="none" baseline="0" dirty="0" smtClean="0"/>
              <a:t>,</a:t>
            </a:r>
          </a:p>
          <a:p>
            <a:r>
              <a:rPr lang="en-US" u="none" baseline="0" dirty="0" err="1" smtClean="0"/>
              <a:t>Bool</a:t>
            </a:r>
            <a:r>
              <a:rPr lang="en-US" u="none" baseline="0" dirty="0" smtClean="0"/>
              <a:t> (1), </a:t>
            </a:r>
            <a:r>
              <a:rPr lang="en-US" u="none" baseline="0" dirty="0" err="1" smtClean="0"/>
              <a:t>artinya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tipe</a:t>
            </a:r>
            <a:r>
              <a:rPr lang="en-US" u="none" baseline="0" dirty="0" smtClean="0"/>
              <a:t> integer 1 </a:t>
            </a:r>
            <a:r>
              <a:rPr lang="en-US" u="none" baseline="0" dirty="0" err="1" smtClean="0"/>
              <a:t>dalam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boolean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menjadi</a:t>
            </a:r>
            <a:r>
              <a:rPr lang="en-US" u="none" baseline="0" dirty="0" smtClean="0"/>
              <a:t> True</a:t>
            </a:r>
          </a:p>
          <a:p>
            <a:r>
              <a:rPr lang="en-US" u="none" baseline="0" dirty="0" err="1" smtClean="0"/>
              <a:t>Bool</a:t>
            </a:r>
            <a:r>
              <a:rPr lang="en-US" u="none" baseline="0" dirty="0" smtClean="0"/>
              <a:t> (0), </a:t>
            </a:r>
            <a:r>
              <a:rPr lang="en-US" u="none" baseline="0" dirty="0" err="1" smtClean="0"/>
              <a:t>artinya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tipe</a:t>
            </a:r>
            <a:r>
              <a:rPr lang="en-US" u="none" baseline="0" dirty="0" smtClean="0"/>
              <a:t> integer 0 </a:t>
            </a:r>
            <a:r>
              <a:rPr lang="en-US" u="none" baseline="0" dirty="0" err="1" smtClean="0"/>
              <a:t>dalam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boolean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menjadi</a:t>
            </a:r>
            <a:r>
              <a:rPr lang="en-US" u="none" baseline="0" dirty="0" smtClean="0"/>
              <a:t> False</a:t>
            </a: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3</a:t>
            </a:r>
          </a:p>
          <a:p>
            <a:r>
              <a:rPr lang="en-US" dirty="0" err="1" smtClean="0"/>
              <a:t>Ekspresi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Variabel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baseline="0" dirty="0" err="1" smtClean="0"/>
              <a:t>Operasi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Matematika</a:t>
            </a:r>
            <a:endParaRPr lang="en-US" u="none" baseline="0" dirty="0" smtClean="0"/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Operasi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matamatika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melakukan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penjumlahan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pengurangan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perkalian</a:t>
            </a:r>
            <a:r>
              <a:rPr lang="en-US" u="none" baseline="0" dirty="0" smtClean="0"/>
              <a:t>.</a:t>
            </a:r>
          </a:p>
          <a:p>
            <a:r>
              <a:rPr lang="en-US" u="none" baseline="0" dirty="0" smtClean="0"/>
              <a:t>Operator </a:t>
            </a:r>
            <a:r>
              <a:rPr lang="en-US" u="none" baseline="0" dirty="0" err="1" smtClean="0"/>
              <a:t>penjumlahan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menggunakan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tanda</a:t>
            </a:r>
            <a:r>
              <a:rPr lang="en-US" u="none" baseline="0" dirty="0" smtClean="0"/>
              <a:t> +</a:t>
            </a:r>
          </a:p>
          <a:p>
            <a:r>
              <a:rPr lang="en-US" u="none" baseline="0" dirty="0" smtClean="0"/>
              <a:t>Operator </a:t>
            </a:r>
            <a:r>
              <a:rPr lang="en-US" u="none" baseline="0" dirty="0" err="1" smtClean="0"/>
              <a:t>pengurangan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menggunakan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tanda</a:t>
            </a:r>
            <a:r>
              <a:rPr lang="en-US" u="none" baseline="0" dirty="0" smtClean="0"/>
              <a:t> –</a:t>
            </a:r>
          </a:p>
          <a:p>
            <a:r>
              <a:rPr lang="en-US" u="none" baseline="0" dirty="0" smtClean="0"/>
              <a:t>Operator </a:t>
            </a:r>
            <a:r>
              <a:rPr lang="en-US" u="none" baseline="0" dirty="0" err="1" smtClean="0"/>
              <a:t>perkalian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menggunakan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tanda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asterix</a:t>
            </a:r>
            <a:r>
              <a:rPr lang="en-US" u="none" baseline="0" dirty="0" smtClean="0"/>
              <a:t> 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baseline="0" dirty="0" err="1" smtClean="0"/>
              <a:t>Pembagian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</a:t>
            </a:r>
            <a:r>
              <a:rPr lang="en-US" u="none" baseline="0" dirty="0" smtClean="0"/>
              <a:t> 2 </a:t>
            </a:r>
            <a:r>
              <a:rPr lang="en-US" u="none" baseline="0" dirty="0" err="1" smtClean="0"/>
              <a:t>cara</a:t>
            </a:r>
            <a:r>
              <a:rPr lang="en-US" u="none" baseline="0" dirty="0" smtClean="0"/>
              <a:t>:</a:t>
            </a:r>
          </a:p>
          <a:p>
            <a:pPr marL="228600" indent="-228600">
              <a:buAutoNum type="arabicPeriod"/>
            </a:pP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menggunakan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tanda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satu</a:t>
            </a:r>
            <a:r>
              <a:rPr lang="en-US" u="none" baseline="0" dirty="0" smtClean="0"/>
              <a:t> slash (/)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hasil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pembagian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bilangan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pecahan</a:t>
            </a:r>
            <a:r>
              <a:rPr lang="en-US" u="none" baseline="0" dirty="0" smtClean="0"/>
              <a:t> (real)</a:t>
            </a:r>
          </a:p>
          <a:p>
            <a:pPr marL="228600" indent="-228600">
              <a:buAutoNum type="arabicPeriod"/>
            </a:pP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menggunakan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tanda</a:t>
            </a:r>
            <a:r>
              <a:rPr lang="en-US" u="none" baseline="0" dirty="0" smtClean="0"/>
              <a:t> double slash (//)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hasil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pembagian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bilangan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bulat</a:t>
            </a:r>
            <a:r>
              <a:rPr lang="en-US" u="none" baseline="0" dirty="0" smtClean="0"/>
              <a:t> (integer)</a:t>
            </a:r>
          </a:p>
          <a:p>
            <a:pPr marL="228600" indent="-228600">
              <a:buNone/>
            </a:pPr>
            <a:endParaRPr lang="en-US" u="none" baseline="0" dirty="0" smtClean="0"/>
          </a:p>
          <a:p>
            <a:pPr marL="228600" indent="-228600">
              <a:buNone/>
            </a:pP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pPr marL="228600" indent="-228600">
              <a:buNone/>
            </a:pPr>
            <a:r>
              <a:rPr lang="en-US" u="none" baseline="0" dirty="0" smtClean="0"/>
              <a:t>25/5 </a:t>
            </a:r>
            <a:r>
              <a:rPr lang="en-US" u="none" baseline="0" dirty="0" err="1" smtClean="0"/>
              <a:t>hasil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bagi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5.0</a:t>
            </a:r>
          </a:p>
          <a:p>
            <a:pPr marL="228600" indent="-228600">
              <a:buNone/>
            </a:pPr>
            <a:r>
              <a:rPr lang="en-US" u="none" baseline="0" dirty="0" smtClean="0"/>
              <a:t>25//6 </a:t>
            </a:r>
            <a:r>
              <a:rPr lang="en-US" u="none" baseline="0" dirty="0" err="1" smtClean="0"/>
              <a:t>hasil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bagi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4</a:t>
            </a:r>
          </a:p>
          <a:p>
            <a:pPr marL="228600" indent="-228600">
              <a:buNone/>
            </a:pPr>
            <a:r>
              <a:rPr lang="en-US" u="none" baseline="0" dirty="0" smtClean="0"/>
              <a:t>25/6 </a:t>
            </a:r>
            <a:r>
              <a:rPr lang="en-US" u="none" baseline="0" dirty="0" err="1" smtClean="0"/>
              <a:t>hasil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bagi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4.166..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 err="1" smtClean="0"/>
              <a:t>Derajat</a:t>
            </a:r>
            <a:r>
              <a:rPr lang="en-US" u="sng" baseline="0" dirty="0" smtClean="0"/>
              <a:t> Operator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operasi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matematika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derajat</a:t>
            </a:r>
            <a:r>
              <a:rPr lang="en-US" u="none" baseline="0" dirty="0" smtClean="0"/>
              <a:t> operator </a:t>
            </a:r>
            <a:r>
              <a:rPr lang="en-US" u="none" baseline="0" dirty="0" err="1" smtClean="0"/>
              <a:t>harus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diperhatikan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dalam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menghasilkan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hasil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operasi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perhitungan</a:t>
            </a:r>
            <a:r>
              <a:rPr lang="en-US" u="none" baseline="0" dirty="0" smtClean="0"/>
              <a:t>.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Berikut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urutan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prioritas</a:t>
            </a:r>
            <a:r>
              <a:rPr lang="en-US" u="none" baseline="0" dirty="0" smtClean="0"/>
              <a:t> operator yang </a:t>
            </a:r>
            <a:r>
              <a:rPr lang="en-US" u="none" baseline="0" dirty="0" err="1" smtClean="0"/>
              <a:t>harus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dikerjakan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lebih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dulu</a:t>
            </a:r>
            <a:r>
              <a:rPr lang="en-US" u="none" baseline="0" dirty="0" smtClean="0"/>
              <a:t>:</a:t>
            </a:r>
          </a:p>
          <a:p>
            <a:pPr marL="228600" indent="-228600">
              <a:buAutoNum type="arabicPeriod"/>
            </a:pPr>
            <a:r>
              <a:rPr lang="en-US" u="none" baseline="0" dirty="0" err="1" smtClean="0"/>
              <a:t>operasi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kurung</a:t>
            </a:r>
            <a:r>
              <a:rPr lang="en-US" u="none" baseline="0" dirty="0" smtClean="0"/>
              <a:t> (…)</a:t>
            </a:r>
          </a:p>
          <a:p>
            <a:pPr marL="228600" indent="-228600">
              <a:buAutoNum type="arabicPeriod"/>
            </a:pPr>
            <a:r>
              <a:rPr lang="en-US" u="none" baseline="0" dirty="0" err="1" smtClean="0"/>
              <a:t>operasi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pangkat</a:t>
            </a:r>
            <a:r>
              <a:rPr lang="en-US" u="none" baseline="0" dirty="0" smtClean="0"/>
              <a:t> ^</a:t>
            </a:r>
          </a:p>
          <a:p>
            <a:pPr marL="228600" indent="-228600">
              <a:buAutoNum type="arabicPeriod"/>
            </a:pPr>
            <a:r>
              <a:rPr lang="en-US" u="none" baseline="0" dirty="0" err="1" smtClean="0"/>
              <a:t>operasi</a:t>
            </a:r>
            <a:r>
              <a:rPr lang="en-US" u="none" baseline="0" dirty="0" smtClean="0"/>
              <a:t> kali * </a:t>
            </a:r>
            <a:r>
              <a:rPr lang="en-US" u="none" baseline="0" dirty="0" err="1" smtClean="0"/>
              <a:t>dan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operasi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bagi</a:t>
            </a:r>
            <a:r>
              <a:rPr lang="en-US" u="none" baseline="0" dirty="0" smtClean="0"/>
              <a:t> /</a:t>
            </a:r>
          </a:p>
          <a:p>
            <a:pPr marL="228600" indent="-228600">
              <a:buAutoNum type="arabicPeriod"/>
            </a:pPr>
            <a:r>
              <a:rPr lang="en-US" u="none" baseline="0" dirty="0" err="1" smtClean="0"/>
              <a:t>operasi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tambah</a:t>
            </a:r>
            <a:r>
              <a:rPr lang="en-US" u="none" baseline="0" dirty="0" smtClean="0"/>
              <a:t> + </a:t>
            </a:r>
            <a:r>
              <a:rPr lang="en-US" u="none" baseline="0" dirty="0" err="1" smtClean="0"/>
              <a:t>dan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operasi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kurang</a:t>
            </a:r>
            <a:r>
              <a:rPr lang="en-US" u="none" baseline="0" dirty="0" smtClean="0"/>
              <a:t> –</a:t>
            </a:r>
          </a:p>
          <a:p>
            <a:pPr marL="228600" indent="-228600">
              <a:buNone/>
            </a:pPr>
            <a:endParaRPr lang="en-US" u="none" baseline="0" dirty="0" smtClean="0"/>
          </a:p>
          <a:p>
            <a:pPr marL="228600" indent="-228600">
              <a:buNone/>
            </a:pP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pPr marL="228600" indent="-228600">
              <a:buNone/>
            </a:pPr>
            <a:r>
              <a:rPr lang="en-US" u="none" baseline="0" dirty="0" err="1" smtClean="0"/>
              <a:t>Operasi</a:t>
            </a:r>
            <a:r>
              <a:rPr lang="en-US" u="none" baseline="0" dirty="0" smtClean="0"/>
              <a:t> 2 * 60 + 30 = 150</a:t>
            </a:r>
          </a:p>
          <a:p>
            <a:pPr marL="228600" indent="-228600">
              <a:buNone/>
            </a:pPr>
            <a:r>
              <a:rPr lang="en-US" u="none" baseline="0" dirty="0" err="1" smtClean="0"/>
              <a:t>Operasi</a:t>
            </a:r>
            <a:r>
              <a:rPr lang="en-US" u="none" baseline="0" dirty="0" smtClean="0"/>
              <a:t> 30 + 2 * 60 = 150</a:t>
            </a:r>
          </a:p>
          <a:p>
            <a:pPr marL="228600" indent="-228600">
              <a:buNone/>
            </a:pPr>
            <a:endParaRPr lang="en-US" u="none" baseline="0" dirty="0" smtClean="0"/>
          </a:p>
          <a:p>
            <a:pPr marL="228600" indent="-228600">
              <a:buNone/>
            </a:pP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1</a:t>
            </a:r>
            <a:endParaRPr lang="en-US" dirty="0"/>
          </a:p>
          <a:p>
            <a:r>
              <a:rPr lang="en-US" dirty="0" smtClean="0"/>
              <a:t>Program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Pertama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operasi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matematika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operasi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berada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dalam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tanda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kurung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dikerjakan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terlebih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dahulu</a:t>
            </a:r>
            <a:r>
              <a:rPr lang="en-US" u="none" baseline="0" dirty="0" smtClean="0"/>
              <a:t>.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(30+2) * 60 = 32 * 60 = 1920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 err="1" smtClean="0"/>
              <a:t>Variabel</a:t>
            </a:r>
            <a:endParaRPr lang="en-US" u="sng" baseline="0" dirty="0" smtClean="0"/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Merupakan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tempat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menyimpan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nilai</a:t>
            </a:r>
            <a:r>
              <a:rPr lang="en-US" u="none" baseline="0" dirty="0" smtClean="0"/>
              <a:t>.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my_variable</a:t>
            </a:r>
            <a:r>
              <a:rPr lang="en-US" u="none" baseline="0" dirty="0" smtClean="0"/>
              <a:t> = 1</a:t>
            </a:r>
          </a:p>
          <a:p>
            <a:r>
              <a:rPr lang="en-US" u="none" baseline="0" dirty="0" err="1" smtClean="0"/>
              <a:t>Artinya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suatu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variabel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diberi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nama</a:t>
            </a:r>
            <a:r>
              <a:rPr lang="en-US" u="none" baseline="0" dirty="0" smtClean="0"/>
              <a:t> “</a:t>
            </a:r>
            <a:r>
              <a:rPr lang="en-US" u="none" baseline="0" dirty="0" err="1" smtClean="0"/>
              <a:t>my_variable</a:t>
            </a:r>
            <a:r>
              <a:rPr lang="en-US" u="none" baseline="0" dirty="0" smtClean="0"/>
              <a:t>” </a:t>
            </a:r>
            <a:r>
              <a:rPr lang="en-US" u="none" baseline="0" dirty="0" err="1" smtClean="0"/>
              <a:t>dan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menyimpan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nilai</a:t>
            </a:r>
            <a:r>
              <a:rPr lang="en-US" u="none" baseline="0" dirty="0" smtClean="0"/>
              <a:t> 1.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Kemudian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variabel</a:t>
            </a:r>
            <a:r>
              <a:rPr lang="en-US" u="none" baseline="0" dirty="0" smtClean="0"/>
              <a:t> “</a:t>
            </a:r>
            <a:r>
              <a:rPr lang="en-US" u="none" baseline="0" dirty="0" err="1" smtClean="0"/>
              <a:t>my_variable</a:t>
            </a:r>
            <a:r>
              <a:rPr lang="en-US" u="none" baseline="0" dirty="0" smtClean="0"/>
              <a:t>” </a:t>
            </a:r>
            <a:r>
              <a:rPr lang="en-US" u="none" baseline="0" dirty="0" err="1" smtClean="0"/>
              <a:t>diisi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nilai</a:t>
            </a:r>
            <a:r>
              <a:rPr lang="en-US" u="none" baseline="0" dirty="0" smtClean="0"/>
              <a:t> 10.</a:t>
            </a:r>
          </a:p>
          <a:p>
            <a:r>
              <a:rPr lang="en-US" u="none" baseline="0" dirty="0" err="1" smtClean="0"/>
              <a:t>Maka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variabel</a:t>
            </a:r>
            <a:r>
              <a:rPr lang="en-US" u="none" baseline="0" dirty="0" smtClean="0"/>
              <a:t> “</a:t>
            </a:r>
            <a:r>
              <a:rPr lang="en-US" u="none" baseline="0" dirty="0" err="1" smtClean="0"/>
              <a:t>my_variable</a:t>
            </a:r>
            <a:r>
              <a:rPr lang="en-US" u="none" baseline="0" dirty="0" smtClean="0"/>
              <a:t>” </a:t>
            </a:r>
            <a:r>
              <a:rPr lang="en-US" u="none" baseline="0" dirty="0" err="1" smtClean="0"/>
              <a:t>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memiliki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nilai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baru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yaitu</a:t>
            </a:r>
            <a:r>
              <a:rPr lang="en-US" u="none" baseline="0" dirty="0" smtClean="0"/>
              <a:t> 10.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matematika</a:t>
            </a:r>
            <a:endParaRPr lang="en-US" sz="1200" u="sng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43 + 60 + 16 + 41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160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160,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“y”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pembagian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tersimpan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dibagi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60</a:t>
            </a: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160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Kemudian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x/60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“x”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awalnya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160,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2.666…</a:t>
            </a: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total_min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Kemudian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total_min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tersimpan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total_hr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4</a:t>
            </a:r>
          </a:p>
          <a:p>
            <a:r>
              <a:rPr lang="en-US" dirty="0" smtClean="0"/>
              <a:t>Strings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 smtClean="0"/>
              <a:t>Strings</a:t>
            </a:r>
          </a:p>
          <a:p>
            <a:endParaRPr lang="en-US" u="non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kode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Python, string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kutip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(“…”)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atau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kutip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(‘…’)  </a:t>
            </a: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Strings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berupa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digit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angka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spasi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ditullis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kutip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r>
              <a:rPr lang="en-US" u="none" baseline="0" dirty="0" smtClean="0"/>
              <a:t>“1 2 3 4 5 6”</a:t>
            </a:r>
          </a:p>
          <a:p>
            <a:endParaRPr lang="en-US" u="non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Strings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berupa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khusus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ditulis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kutip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r>
              <a:rPr lang="en-US" u="none" baseline="0" dirty="0" smtClean="0"/>
              <a:t>‘@#2_#]&amp;*^%$’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dimulai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0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nol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Strings “MICHAEL JACKSON”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mulai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0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nol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sampai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ke-14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Misalkan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Name [0] = M,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artinya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“Name”,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ke-0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“M”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u="none" baseline="0" dirty="0" smtClean="0"/>
              <a:t>Name [6] = I</a:t>
            </a:r>
          </a:p>
          <a:p>
            <a:r>
              <a:rPr lang="en-US" u="none" baseline="0" dirty="0" smtClean="0"/>
              <a:t>Name [13] = 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 smtClean="0"/>
              <a:t>Program </a:t>
            </a:r>
            <a:r>
              <a:rPr lang="en-US" u="sng" baseline="0" dirty="0" err="1" smtClean="0"/>
              <a:t>Pertama</a:t>
            </a:r>
            <a:endParaRPr lang="en-US" u="sng" baseline="0" dirty="0" smtClean="0"/>
          </a:p>
          <a:p>
            <a:r>
              <a:rPr lang="en-US" u="none" baseline="0" dirty="0" err="1" smtClean="0"/>
              <a:t>Perintah</a:t>
            </a:r>
            <a:r>
              <a:rPr lang="en-US" u="none" baseline="0" dirty="0" smtClean="0"/>
              <a:t> “print” </a:t>
            </a:r>
            <a:r>
              <a:rPr lang="en-US" u="none" baseline="0" dirty="0" err="1" smtClean="0"/>
              <a:t>digunakan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mencetak</a:t>
            </a:r>
            <a:r>
              <a:rPr lang="en-US" u="none" baseline="0" dirty="0" smtClean="0"/>
              <a:t> (</a:t>
            </a:r>
            <a:r>
              <a:rPr lang="en-US" u="none" baseline="0" dirty="0" err="1" smtClean="0"/>
              <a:t>menghasilkan</a:t>
            </a:r>
            <a:r>
              <a:rPr lang="en-US" u="none" baseline="0" dirty="0" smtClean="0"/>
              <a:t> output) program </a:t>
            </a:r>
            <a:r>
              <a:rPr lang="en-US" u="none" baseline="0" dirty="0" err="1" smtClean="0"/>
              <a:t>berupa</a:t>
            </a:r>
            <a:r>
              <a:rPr lang="en-US" u="none" baseline="0" dirty="0" smtClean="0"/>
              <a:t> string yang </a:t>
            </a:r>
            <a:r>
              <a:rPr lang="en-US" u="none" baseline="0" dirty="0" err="1" smtClean="0"/>
              <a:t>berada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diantara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tanda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petik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dua</a:t>
            </a:r>
            <a:r>
              <a:rPr lang="en-US" u="none" baseline="0" dirty="0" smtClean="0"/>
              <a:t> (“…”) </a:t>
            </a:r>
            <a:r>
              <a:rPr lang="en-US" u="none" baseline="0" dirty="0" err="1" smtClean="0"/>
              <a:t>atau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tanda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petik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satu</a:t>
            </a:r>
            <a:r>
              <a:rPr lang="en-US" u="none" baseline="0" dirty="0" smtClean="0"/>
              <a:t> (‘…’)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kode</a:t>
            </a:r>
            <a:r>
              <a:rPr lang="en-US" u="none" baseline="0" dirty="0" smtClean="0"/>
              <a:t> program </a:t>
            </a:r>
            <a:r>
              <a:rPr lang="en-US" u="none" baseline="0" dirty="0" err="1" smtClean="0"/>
              <a:t>sederhana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Print (“Hello Python 101”)</a:t>
            </a:r>
          </a:p>
          <a:p>
            <a:endParaRPr lang="en-US" u="none" baseline="0" dirty="0" smtClean="0"/>
          </a:p>
          <a:p>
            <a:r>
              <a:rPr lang="en-US" u="none" baseline="0" dirty="0" smtClean="0"/>
              <a:t>Output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kode</a:t>
            </a:r>
            <a:r>
              <a:rPr lang="en-US" u="none" baseline="0" dirty="0" smtClean="0"/>
              <a:t> program </a:t>
            </a:r>
            <a:r>
              <a:rPr lang="en-US" u="none" baseline="0" dirty="0" err="1" smtClean="0"/>
              <a:t>tersebut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Hello Python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dimulai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akhir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(-1)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dimulai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“n”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seterusnya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Misalkan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Name [-15] = M, </a:t>
            </a:r>
            <a:r>
              <a:rPr lang="en-US" u="none" baseline="0" dirty="0" err="1" smtClean="0"/>
              <a:t>artinya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variabel</a:t>
            </a:r>
            <a:r>
              <a:rPr lang="en-US" u="none" baseline="0" dirty="0" smtClean="0"/>
              <a:t> “Name”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indeks</a:t>
            </a:r>
            <a:r>
              <a:rPr lang="en-US" u="none" baseline="0" dirty="0" smtClean="0"/>
              <a:t> (-15) </a:t>
            </a:r>
            <a:r>
              <a:rPr lang="en-US" u="none" baseline="0" dirty="0" err="1" smtClean="0"/>
              <a:t>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karakter</a:t>
            </a:r>
            <a:r>
              <a:rPr lang="en-US" u="none" baseline="0" dirty="0" smtClean="0"/>
              <a:t> “M”</a:t>
            </a:r>
          </a:p>
          <a:p>
            <a:r>
              <a:rPr lang="en-US" u="none" baseline="0" dirty="0" smtClean="0"/>
              <a:t>Name [-7] = J</a:t>
            </a:r>
          </a:p>
          <a:p>
            <a:r>
              <a:rPr lang="en-US" u="none" baseline="0" dirty="0" smtClean="0"/>
              <a:t>Name [-1] =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 err="1" smtClean="0"/>
              <a:t>Pemotongan</a:t>
            </a:r>
            <a:r>
              <a:rPr lang="en-US" u="sng" baseline="0" dirty="0" smtClean="0"/>
              <a:t> (Slicing) </a:t>
            </a:r>
            <a:r>
              <a:rPr lang="en-US" u="sng" baseline="0" dirty="0" err="1" smtClean="0"/>
              <a:t>pada</a:t>
            </a:r>
            <a:r>
              <a:rPr lang="en-US" u="sng" baseline="0" dirty="0" smtClean="0"/>
              <a:t> Strings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Pemotongan</a:t>
            </a:r>
            <a:r>
              <a:rPr lang="en-US" u="none" baseline="0" dirty="0" smtClean="0"/>
              <a:t> (slicing) </a:t>
            </a:r>
            <a:r>
              <a:rPr lang="en-US" u="none" baseline="0" dirty="0" err="1" smtClean="0"/>
              <a:t>dapat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dilakukan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menggunakan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indeks</a:t>
            </a:r>
            <a:r>
              <a:rPr lang="en-US" u="none" baseline="0" dirty="0" smtClean="0"/>
              <a:t>.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Name [0:4]</a:t>
            </a:r>
          </a:p>
          <a:p>
            <a:r>
              <a:rPr lang="en-US" u="none" baseline="0" dirty="0" err="1" smtClean="0"/>
              <a:t>Artinya</a:t>
            </a:r>
            <a:r>
              <a:rPr lang="en-US" u="none" baseline="0" dirty="0" smtClean="0"/>
              <a:t>: </a:t>
            </a:r>
            <a:r>
              <a:rPr lang="en-US" u="none" baseline="0" dirty="0" err="1" smtClean="0"/>
              <a:t>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diambil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karakter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strings yang </a:t>
            </a:r>
            <a:r>
              <a:rPr lang="en-US" u="none" baseline="0" dirty="0" err="1" smtClean="0"/>
              <a:t>tersimpan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variabel</a:t>
            </a:r>
            <a:r>
              <a:rPr lang="en-US" u="none" baseline="0" dirty="0" smtClean="0"/>
              <a:t> “Name” </a:t>
            </a:r>
            <a:r>
              <a:rPr lang="en-US" u="none" baseline="0" dirty="0" err="1" smtClean="0"/>
              <a:t>mulai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indeks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ke</a:t>
            </a:r>
            <a:r>
              <a:rPr lang="en-US" u="none" baseline="0" dirty="0" smtClean="0"/>
              <a:t>- 0 </a:t>
            </a:r>
            <a:r>
              <a:rPr lang="en-US" u="none" baseline="0" dirty="0" err="1" smtClean="0"/>
              <a:t>sampai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batas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indeks</a:t>
            </a:r>
            <a:r>
              <a:rPr lang="en-US" u="none" baseline="0" dirty="0" smtClean="0"/>
              <a:t> ke-4</a:t>
            </a:r>
          </a:p>
          <a:p>
            <a:endParaRPr lang="en-US" u="none" baseline="0" dirty="0" smtClean="0"/>
          </a:p>
          <a:p>
            <a:r>
              <a:rPr lang="en-US" u="none" baseline="0" dirty="0" smtClean="0"/>
              <a:t>Batas </a:t>
            </a:r>
            <a:r>
              <a:rPr lang="en-US" u="none" baseline="0" dirty="0" err="1" smtClean="0"/>
              <a:t>awal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pemotongan</a:t>
            </a:r>
            <a:r>
              <a:rPr lang="en-US" u="none" baseline="0" dirty="0" smtClean="0"/>
              <a:t> strings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indeks</a:t>
            </a:r>
            <a:r>
              <a:rPr lang="en-US" u="none" baseline="0" dirty="0" smtClean="0"/>
              <a:t> ke-0 = M</a:t>
            </a:r>
          </a:p>
          <a:p>
            <a:r>
              <a:rPr lang="en-US" u="none" baseline="0" dirty="0" smtClean="0"/>
              <a:t>Batas </a:t>
            </a:r>
            <a:r>
              <a:rPr lang="en-US" u="none" baseline="0" dirty="0" err="1" smtClean="0"/>
              <a:t>akhir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pemotongan</a:t>
            </a:r>
            <a:r>
              <a:rPr lang="en-US" u="none" baseline="0" dirty="0" smtClean="0"/>
              <a:t> strings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batas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indeks</a:t>
            </a:r>
            <a:r>
              <a:rPr lang="en-US" u="none" baseline="0" dirty="0" smtClean="0"/>
              <a:t> ke-4 = h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Sehingga</a:t>
            </a:r>
            <a:r>
              <a:rPr lang="en-US" u="none" baseline="0" dirty="0" smtClean="0"/>
              <a:t>,</a:t>
            </a:r>
          </a:p>
          <a:p>
            <a:r>
              <a:rPr lang="en-US" u="none" baseline="0" dirty="0" err="1" smtClean="0"/>
              <a:t>Hasil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pemotongan</a:t>
            </a:r>
            <a:r>
              <a:rPr lang="en-US" u="none" baseline="0" dirty="0" smtClean="0"/>
              <a:t> strings Name [0:4] = </a:t>
            </a:r>
            <a:r>
              <a:rPr lang="en-US" u="none" baseline="0" dirty="0" err="1" smtClean="0"/>
              <a:t>Mich</a:t>
            </a:r>
            <a:endParaRPr lang="en-US" u="none" baseline="0" dirty="0" smtClean="0"/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 smtClean="0"/>
              <a:t>Strings: </a:t>
            </a:r>
            <a:r>
              <a:rPr lang="en-US" u="sng" baseline="0" dirty="0" err="1" smtClean="0"/>
              <a:t>Pengambilan</a:t>
            </a:r>
            <a:r>
              <a:rPr lang="en-US" u="sng" baseline="0" dirty="0" smtClean="0"/>
              <a:t> </a:t>
            </a:r>
            <a:r>
              <a:rPr lang="en-US" u="sng" baseline="0" dirty="0" err="1" smtClean="0"/>
              <a:t>karakter</a:t>
            </a:r>
            <a:r>
              <a:rPr lang="en-US" u="sng" baseline="0" dirty="0" smtClean="0"/>
              <a:t> </a:t>
            </a:r>
            <a:r>
              <a:rPr lang="en-US" u="sng" baseline="0" dirty="0" err="1" smtClean="0"/>
              <a:t>dengan</a:t>
            </a:r>
            <a:r>
              <a:rPr lang="en-US" u="sng" baseline="0" dirty="0" smtClean="0"/>
              <a:t> </a:t>
            </a:r>
            <a:r>
              <a:rPr lang="en-US" u="sng" baseline="0" dirty="0" err="1" smtClean="0"/>
              <a:t>langkah</a:t>
            </a:r>
            <a:r>
              <a:rPr lang="en-US" u="sng" baseline="0" dirty="0" smtClean="0"/>
              <a:t> </a:t>
            </a:r>
            <a:r>
              <a:rPr lang="en-US" u="sng" baseline="0" dirty="0" err="1" smtClean="0"/>
              <a:t>tertentu</a:t>
            </a:r>
            <a:r>
              <a:rPr lang="en-US" u="sng" baseline="0" dirty="0" smtClean="0"/>
              <a:t> (Stride)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Karakter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suatu</a:t>
            </a:r>
            <a:r>
              <a:rPr lang="en-US" u="none" baseline="0" dirty="0" smtClean="0"/>
              <a:t> strings </a:t>
            </a:r>
            <a:r>
              <a:rPr lang="en-US" u="none" baseline="0" dirty="0" err="1" smtClean="0"/>
              <a:t>dapat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diambil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langkah</a:t>
            </a:r>
            <a:r>
              <a:rPr lang="en-US" u="none" baseline="0" dirty="0" smtClean="0"/>
              <a:t>/</a:t>
            </a:r>
            <a:r>
              <a:rPr lang="en-US" u="none" baseline="0" dirty="0" err="1" smtClean="0"/>
              <a:t>kondisi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tertentu</a:t>
            </a:r>
            <a:r>
              <a:rPr lang="en-US" u="none" baseline="0" dirty="0" smtClean="0"/>
              <a:t>. </a:t>
            </a:r>
          </a:p>
          <a:p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Variabel</a:t>
            </a:r>
            <a:r>
              <a:rPr lang="en-US" u="none" baseline="0" dirty="0" smtClean="0"/>
              <a:t> Name = “Michael Jackson”</a:t>
            </a:r>
          </a:p>
          <a:p>
            <a:r>
              <a:rPr lang="en-US" u="none" baseline="0" dirty="0" err="1" smtClean="0"/>
              <a:t>Pengambilan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karakter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langkah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tertentu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dituliskan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tanda</a:t>
            </a:r>
            <a:r>
              <a:rPr lang="en-US" u="none" baseline="0" dirty="0" smtClean="0"/>
              <a:t> “double </a:t>
            </a:r>
            <a:r>
              <a:rPr lang="en-US" u="none" baseline="0" dirty="0" err="1" smtClean="0"/>
              <a:t>titik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dua</a:t>
            </a:r>
            <a:r>
              <a:rPr lang="en-US" u="none" baseline="0" dirty="0" smtClean="0"/>
              <a:t>” (::)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Perintah</a:t>
            </a:r>
            <a:r>
              <a:rPr lang="en-US" u="none" baseline="0" dirty="0" smtClean="0"/>
              <a:t> ke-1:</a:t>
            </a:r>
          </a:p>
          <a:p>
            <a:r>
              <a:rPr lang="en-US" u="none" baseline="0" dirty="0" smtClean="0"/>
              <a:t>Name (::2), </a:t>
            </a:r>
            <a:r>
              <a:rPr lang="en-US" u="none" baseline="0" dirty="0" err="1" smtClean="0"/>
              <a:t>artinya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diambil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karakter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strings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variabel</a:t>
            </a:r>
            <a:r>
              <a:rPr lang="en-US" u="none" baseline="0" dirty="0" smtClean="0"/>
              <a:t> “Name” </a:t>
            </a:r>
            <a:r>
              <a:rPr lang="en-US" u="none" baseline="0" dirty="0" err="1" smtClean="0"/>
              <a:t>mulai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indeks</a:t>
            </a:r>
            <a:r>
              <a:rPr lang="en-US" u="none" baseline="0" dirty="0" smtClean="0"/>
              <a:t> ke-0 </a:t>
            </a:r>
            <a:r>
              <a:rPr lang="en-US" u="none" baseline="0" dirty="0" err="1" smtClean="0"/>
              <a:t>dan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karakter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berikutnya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jarak</a:t>
            </a:r>
            <a:r>
              <a:rPr lang="en-US" u="none" baseline="0" dirty="0" smtClean="0"/>
              <a:t> 2 (</a:t>
            </a:r>
            <a:r>
              <a:rPr lang="en-US" u="none" baseline="0" dirty="0" err="1" smtClean="0"/>
              <a:t>dua</a:t>
            </a:r>
            <a:r>
              <a:rPr lang="en-US" u="none" baseline="0" dirty="0" smtClean="0"/>
              <a:t>) </a:t>
            </a:r>
            <a:r>
              <a:rPr lang="en-US" u="none" baseline="0" dirty="0" err="1" smtClean="0"/>
              <a:t>karakter</a:t>
            </a:r>
            <a:r>
              <a:rPr lang="en-US" u="none" baseline="0" dirty="0" smtClean="0"/>
              <a:t>.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Sehingga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hasil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pengambilan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karakter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Name [::2] = </a:t>
            </a:r>
            <a:r>
              <a:rPr lang="en-US" u="none" baseline="0" dirty="0" err="1" smtClean="0"/>
              <a:t>McalJcsn</a:t>
            </a:r>
            <a:endParaRPr lang="en-US" u="none" baseline="0" dirty="0" smtClean="0"/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perintah</a:t>
            </a:r>
            <a:r>
              <a:rPr lang="en-US" u="none" baseline="0" dirty="0" smtClean="0"/>
              <a:t> ke-2:</a:t>
            </a:r>
          </a:p>
          <a:p>
            <a:r>
              <a:rPr lang="en-US" u="none" baseline="0" dirty="0" smtClean="0"/>
              <a:t>Name [0:5:2], </a:t>
            </a:r>
            <a:r>
              <a:rPr lang="en-US" u="none" baseline="0" dirty="0" err="1" smtClean="0"/>
              <a:t>artinya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Mengambil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karakter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strings [::2] </a:t>
            </a:r>
            <a:r>
              <a:rPr lang="en-US" u="none" baseline="0" dirty="0" err="1" smtClean="0"/>
              <a:t>dan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dimulai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indeks</a:t>
            </a:r>
            <a:r>
              <a:rPr lang="en-US" u="none" baseline="0" dirty="0" smtClean="0"/>
              <a:t> ke-0 </a:t>
            </a:r>
            <a:r>
              <a:rPr lang="en-US" u="none" baseline="0" dirty="0" err="1" smtClean="0"/>
              <a:t>sampai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batas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indeks</a:t>
            </a:r>
            <a:r>
              <a:rPr lang="en-US" u="none" baseline="0" dirty="0" smtClean="0"/>
              <a:t> ke-5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Sehingga</a:t>
            </a:r>
            <a:r>
              <a:rPr lang="en-US" u="none" baseline="0" dirty="0" smtClean="0"/>
              <a:t>, </a:t>
            </a:r>
          </a:p>
          <a:p>
            <a:r>
              <a:rPr lang="en-US" u="none" baseline="0" dirty="0" err="1" smtClean="0"/>
              <a:t>Hasil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pengambilan</a:t>
            </a:r>
            <a:r>
              <a:rPr lang="en-US" u="none" baseline="0" dirty="0" smtClean="0"/>
              <a:t> Name [0:5:2] = </a:t>
            </a:r>
            <a:r>
              <a:rPr lang="en-US" u="none" baseline="0" dirty="0" err="1" smtClean="0"/>
              <a:t>Mca</a:t>
            </a:r>
            <a:r>
              <a:rPr lang="en-US" u="none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Panjang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banyak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diketahui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LEN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Variabel</a:t>
            </a:r>
            <a:r>
              <a:rPr lang="en-US" u="none" baseline="0" dirty="0" smtClean="0"/>
              <a:t> “Name”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strings = Michael Jackson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Maka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Len (“Michael Jackson”) = 15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Harus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diingat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bahwa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perhitungan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jumlah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karakter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berbeda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pemberian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indeks</a:t>
            </a:r>
            <a:r>
              <a:rPr lang="en-US" u="none" baseline="0" dirty="0" smtClean="0"/>
              <a:t>.</a:t>
            </a:r>
          </a:p>
          <a:p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perhitungan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jumlah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karakter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tetap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diawali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1 (</a:t>
            </a:r>
            <a:r>
              <a:rPr lang="en-US" u="none" baseline="0" dirty="0" err="1" smtClean="0"/>
              <a:t>satu</a:t>
            </a:r>
            <a:r>
              <a:rPr lang="en-US" u="none" baseline="0" dirty="0" smtClean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penambahan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plus (+).</a:t>
            </a:r>
          </a:p>
          <a:p>
            <a:endParaRPr lang="en-US" sz="1200" u="none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“Name”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strings “Michael Jackson”</a:t>
            </a:r>
          </a:p>
          <a:p>
            <a:endParaRPr lang="en-US" sz="1200" u="none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Kemudian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“Statement”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Name + “is the best”</a:t>
            </a:r>
          </a:p>
          <a:p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tersimpan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“Statement”:</a:t>
            </a:r>
          </a:p>
          <a:p>
            <a:endParaRPr lang="en-US" sz="1200" u="none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Statement = “Michael Jackson is the best”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Strings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operator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perkalian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asterik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(*)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sebanyak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angka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dikalikan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Strings “Michael Jackson” </a:t>
            </a:r>
            <a:r>
              <a:rPr lang="en-US" u="none" baseline="0" dirty="0" err="1" smtClean="0"/>
              <a:t>dikalikan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3 (3 * “Michael Jackson”)</a:t>
            </a:r>
          </a:p>
          <a:p>
            <a:r>
              <a:rPr lang="en-US" u="none" baseline="0" dirty="0" err="1" smtClean="0"/>
              <a:t>Maka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hasilnya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“Michael Jackson Michael Jackson Michael Jackson”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Strings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tersimpan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sifatnya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tetap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(immutable),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artinya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diubah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tetapi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dimanipulasi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operator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“Name”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string “Michael Jackson”,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TIDAK DAPAT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pengubahan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hanya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indeksnya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saja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seperti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Name [0] = “J” 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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tidak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dapat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dilakukan</a:t>
            </a: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Yang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memanipulasi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operator.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Misalkan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Name = Name + “is the best”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Name = “Michael Jackson is the best”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Escape sequences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backslash ( \ )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sulit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input.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Misalkan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memotong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berpindah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baris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Hal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escape sequences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\n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Escape sequences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\t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jarak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kata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terdapat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sejauh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jarak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tab”.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 </a:t>
            </a: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Escape sequences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double backslash ( \ \ )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menampilkan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backslash ( \ )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strings. </a:t>
            </a: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baseline="0" dirty="0" smtClean="0"/>
              <a:t>Jupiter Notebook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satu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aplikasi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dapat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membuat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kode</a:t>
            </a:r>
            <a:r>
              <a:rPr lang="en-US" u="none" baseline="0" dirty="0" smtClean="0"/>
              <a:t> program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Python.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Tampilan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Jupiter notebook </a:t>
            </a:r>
            <a:r>
              <a:rPr lang="en-US" u="none" baseline="0" dirty="0" err="1" smtClean="0"/>
              <a:t>tampak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gambar</a:t>
            </a:r>
            <a:r>
              <a:rPr lang="en-US" u="none" baseline="0" dirty="0" smtClean="0"/>
              <a:t>.</a:t>
            </a:r>
          </a:p>
          <a:p>
            <a:r>
              <a:rPr lang="en-US" u="none" baseline="0" dirty="0" err="1" smtClean="0"/>
              <a:t>Berdasarkan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gambar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Nomer</a:t>
            </a:r>
            <a:r>
              <a:rPr lang="en-US" u="none" baseline="0" dirty="0" smtClean="0"/>
              <a:t> 1,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cell </a:t>
            </a:r>
            <a:r>
              <a:rPr lang="en-US" u="none" baseline="0" dirty="0" err="1" smtClean="0"/>
              <a:t>dimana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kode</a:t>
            </a:r>
            <a:r>
              <a:rPr lang="en-US" u="none" baseline="0" dirty="0" smtClean="0"/>
              <a:t> program </a:t>
            </a:r>
            <a:r>
              <a:rPr lang="en-US" u="none" baseline="0" dirty="0" err="1" smtClean="0"/>
              <a:t>diketikkan</a:t>
            </a:r>
            <a:r>
              <a:rPr lang="en-US" u="none" baseline="0" dirty="0" smtClean="0"/>
              <a:t>.</a:t>
            </a:r>
          </a:p>
          <a:p>
            <a:r>
              <a:rPr lang="en-US" u="none" baseline="0" dirty="0" err="1" smtClean="0"/>
              <a:t>Nomer</a:t>
            </a:r>
            <a:r>
              <a:rPr lang="en-US" u="none" baseline="0" dirty="0" smtClean="0"/>
              <a:t> 2,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tombol</a:t>
            </a:r>
            <a:r>
              <a:rPr lang="en-US" u="none" baseline="0" dirty="0" smtClean="0"/>
              <a:t> “run” yang </a:t>
            </a:r>
            <a:r>
              <a:rPr lang="en-US" u="none" baseline="0" dirty="0" err="1" smtClean="0"/>
              <a:t>digunakan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menjalankan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kode</a:t>
            </a:r>
            <a:r>
              <a:rPr lang="en-US" u="none" baseline="0" dirty="0" smtClean="0"/>
              <a:t> program yang </a:t>
            </a:r>
            <a:r>
              <a:rPr lang="en-US" u="none" baseline="0" dirty="0" err="1" smtClean="0"/>
              <a:t>sudah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diketikkan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cell.</a:t>
            </a:r>
          </a:p>
          <a:p>
            <a:r>
              <a:rPr lang="en-US" u="none" baseline="0" dirty="0" err="1" smtClean="0"/>
              <a:t>Nomer</a:t>
            </a:r>
            <a:r>
              <a:rPr lang="en-US" u="none" baseline="0" dirty="0" smtClean="0"/>
              <a:t> 3,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tempat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menampilkan</a:t>
            </a:r>
            <a:r>
              <a:rPr lang="en-US" u="none" baseline="0" dirty="0" smtClean="0"/>
              <a:t> output </a:t>
            </a:r>
            <a:r>
              <a:rPr lang="en-US" u="none" baseline="0" dirty="0" err="1" smtClean="0"/>
              <a:t>setelah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kode</a:t>
            </a:r>
            <a:r>
              <a:rPr lang="en-US" u="none" baseline="0" dirty="0" smtClean="0"/>
              <a:t> program </a:t>
            </a:r>
            <a:r>
              <a:rPr lang="en-US" u="none" baseline="0" dirty="0" err="1" smtClean="0"/>
              <a:t>dijalankan</a:t>
            </a:r>
            <a:r>
              <a:rPr lang="en-US" u="none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Escape sequences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ingin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menambahkan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Strings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Strings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untaian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berurutan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dimanipulasi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Strings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tertentu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 Strings A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 B.</a:t>
            </a: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String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upper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mengubah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huruf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kecil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menjadi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huruf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capital/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huruf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besar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 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Perintah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diberikan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A = “Thriller is the sixth studio album”</a:t>
            </a:r>
          </a:p>
          <a:p>
            <a:r>
              <a:rPr lang="en-US" u="none" baseline="0" dirty="0" smtClean="0"/>
              <a:t>B = </a:t>
            </a:r>
            <a:r>
              <a:rPr lang="en-US" u="none" baseline="0" dirty="0" err="1" smtClean="0"/>
              <a:t>A.upper</a:t>
            </a:r>
            <a:r>
              <a:rPr lang="en-US" u="none" baseline="0" dirty="0" smtClean="0"/>
              <a:t>()</a:t>
            </a:r>
          </a:p>
          <a:p>
            <a:r>
              <a:rPr lang="en-US" u="none" baseline="0" dirty="0" smtClean="0"/>
              <a:t>B: “THRILLER IS THE SIXTH STUDIO ALBUM”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Strings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replace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mengubah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bagian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tertentu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kata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terterntu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kata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 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A = ‘Michael Jackson is the best’</a:t>
            </a:r>
          </a:p>
          <a:p>
            <a:r>
              <a:rPr lang="en-US" u="none" baseline="0" dirty="0" smtClean="0"/>
              <a:t>B = </a:t>
            </a:r>
            <a:r>
              <a:rPr lang="en-US" u="none" baseline="0" dirty="0" err="1" smtClean="0"/>
              <a:t>A.replace</a:t>
            </a:r>
            <a:r>
              <a:rPr lang="en-US" u="none" baseline="0" dirty="0" smtClean="0"/>
              <a:t> (‘Michael’, ‘Janet’)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Maka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metode</a:t>
            </a:r>
            <a:r>
              <a:rPr lang="en-US" u="none" baseline="0" dirty="0" smtClean="0"/>
              <a:t> “replace” </a:t>
            </a:r>
            <a:r>
              <a:rPr lang="en-US" u="none" baseline="0" dirty="0" err="1" smtClean="0"/>
              <a:t>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menggantikan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kata</a:t>
            </a:r>
            <a:r>
              <a:rPr lang="en-US" u="none" baseline="0" dirty="0" smtClean="0"/>
              <a:t> ‘Michael’ yang </a:t>
            </a:r>
            <a:r>
              <a:rPr lang="en-US" u="none" baseline="0" dirty="0" err="1" smtClean="0"/>
              <a:t>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variabel</a:t>
            </a:r>
            <a:r>
              <a:rPr lang="en-US" u="none" baseline="0" dirty="0" smtClean="0"/>
              <a:t> “A”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kata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baru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yaitu</a:t>
            </a:r>
            <a:r>
              <a:rPr lang="en-US" u="none" baseline="0" dirty="0" smtClean="0"/>
              <a:t>: ‘Janet’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Sehingga</a:t>
            </a:r>
            <a:r>
              <a:rPr lang="en-US" u="none" baseline="0" dirty="0" smtClean="0"/>
              <a:t> output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B : Janet Jackson is the best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Strings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Find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mencari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bagian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tertentu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 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 ke-1:</a:t>
            </a:r>
          </a:p>
          <a:p>
            <a:r>
              <a:rPr lang="en-US" u="none" baseline="0" dirty="0" err="1" smtClean="0"/>
              <a:t>Name.find</a:t>
            </a:r>
            <a:r>
              <a:rPr lang="en-US" u="none" baseline="0" dirty="0" smtClean="0"/>
              <a:t> (‘el’)</a:t>
            </a:r>
          </a:p>
          <a:p>
            <a:r>
              <a:rPr lang="en-US" u="none" baseline="0" dirty="0" err="1" smtClean="0"/>
              <a:t>Artinya</a:t>
            </a:r>
            <a:r>
              <a:rPr lang="en-US" u="none" baseline="0" dirty="0" smtClean="0"/>
              <a:t>: </a:t>
            </a:r>
            <a:r>
              <a:rPr lang="en-US" u="none" baseline="0" dirty="0" err="1" smtClean="0"/>
              <a:t>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dicari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bagian</a:t>
            </a:r>
            <a:r>
              <a:rPr lang="en-US" u="none" baseline="0" dirty="0" smtClean="0"/>
              <a:t> strings “el” yang </a:t>
            </a:r>
            <a:r>
              <a:rPr lang="en-US" u="none" baseline="0" dirty="0" err="1" smtClean="0"/>
              <a:t>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dalam</a:t>
            </a:r>
            <a:r>
              <a:rPr lang="en-US" u="none" baseline="0" dirty="0" smtClean="0"/>
              <a:t> strings “Michael Jackson”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Maka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Name.find</a:t>
            </a:r>
            <a:r>
              <a:rPr lang="en-US" u="none" baseline="0" dirty="0" smtClean="0"/>
              <a:t> (‘el’) : 5</a:t>
            </a:r>
          </a:p>
          <a:p>
            <a:r>
              <a:rPr lang="en-US" u="none" baseline="0" dirty="0" smtClean="0"/>
              <a:t>5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indeks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tempat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beradanya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karakter</a:t>
            </a:r>
            <a:r>
              <a:rPr lang="en-US" u="none" baseline="0" dirty="0" smtClean="0"/>
              <a:t> ‘e’</a:t>
            </a:r>
          </a:p>
          <a:p>
            <a:endParaRPr lang="en-US" u="none" baseline="0" dirty="0" smtClean="0"/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 ke-2:</a:t>
            </a:r>
          </a:p>
          <a:p>
            <a:r>
              <a:rPr lang="en-US" u="none" baseline="0" dirty="0" err="1" smtClean="0"/>
              <a:t>Name.find</a:t>
            </a:r>
            <a:r>
              <a:rPr lang="en-US" u="none" baseline="0" dirty="0" smtClean="0"/>
              <a:t> (‘Jack’) :8</a:t>
            </a:r>
          </a:p>
          <a:p>
            <a:r>
              <a:rPr lang="en-US" u="none" baseline="0" dirty="0" err="1" smtClean="0"/>
              <a:t>Artinya</a:t>
            </a:r>
            <a:r>
              <a:rPr lang="en-US" u="none" baseline="0" dirty="0" smtClean="0"/>
              <a:t>: </a:t>
            </a:r>
            <a:r>
              <a:rPr lang="en-US" u="none" baseline="0" dirty="0" err="1" smtClean="0"/>
              <a:t>dicari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kata</a:t>
            </a:r>
            <a:r>
              <a:rPr lang="en-US" u="none" baseline="0" dirty="0" smtClean="0"/>
              <a:t> ‘Jack’ yang </a:t>
            </a:r>
            <a:r>
              <a:rPr lang="en-US" u="none" baseline="0" dirty="0" err="1" smtClean="0"/>
              <a:t>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dalam</a:t>
            </a:r>
            <a:r>
              <a:rPr lang="en-US" u="none" baseline="0" dirty="0" smtClean="0"/>
              <a:t> strings ‘Michael Jackson’, </a:t>
            </a:r>
            <a:r>
              <a:rPr lang="en-US" u="none" baseline="0" dirty="0" err="1" smtClean="0"/>
              <a:t>dan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bagian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kata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tersebut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indeks</a:t>
            </a:r>
            <a:r>
              <a:rPr lang="en-US" u="none" baseline="0" dirty="0" smtClean="0"/>
              <a:t> ke-8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 ke-3:</a:t>
            </a:r>
          </a:p>
          <a:p>
            <a:r>
              <a:rPr lang="en-US" u="none" baseline="0" dirty="0" err="1" smtClean="0"/>
              <a:t>Name.find</a:t>
            </a:r>
            <a:r>
              <a:rPr lang="en-US" u="none" baseline="0" dirty="0" smtClean="0"/>
              <a:t> (‘&amp;*D’): -1</a:t>
            </a:r>
          </a:p>
          <a:p>
            <a:r>
              <a:rPr lang="en-US" u="none" baseline="0" dirty="0" err="1" smtClean="0"/>
              <a:t>Jika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bagian</a:t>
            </a:r>
            <a:r>
              <a:rPr lang="en-US" u="none" baseline="0" dirty="0" smtClean="0"/>
              <a:t> strings (</a:t>
            </a:r>
            <a:r>
              <a:rPr lang="en-US" u="none" baseline="0" dirty="0" err="1" smtClean="0"/>
              <a:t>kata</a:t>
            </a:r>
            <a:r>
              <a:rPr lang="en-US" u="none" baseline="0" dirty="0" smtClean="0"/>
              <a:t>) yang </a:t>
            </a:r>
            <a:r>
              <a:rPr lang="en-US" u="none" baseline="0" dirty="0" err="1" smtClean="0"/>
              <a:t>dicari</a:t>
            </a:r>
            <a:r>
              <a:rPr lang="en-US" u="none" baseline="0" dirty="0" smtClean="0"/>
              <a:t> TIDAK ADA </a:t>
            </a:r>
            <a:r>
              <a:rPr lang="en-US" u="none" baseline="0" dirty="0" err="1" smtClean="0"/>
              <a:t>di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dalam</a:t>
            </a:r>
            <a:r>
              <a:rPr lang="en-US" u="none" baseline="0" dirty="0" smtClean="0"/>
              <a:t> strings, </a:t>
            </a:r>
            <a:r>
              <a:rPr lang="en-US" u="none" baseline="0" dirty="0" err="1" smtClean="0"/>
              <a:t>maka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diberikan</a:t>
            </a:r>
            <a:r>
              <a:rPr lang="en-US" u="none" baseline="0" dirty="0" smtClean="0"/>
              <a:t> output = 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sz="1200" b="1" u="sng" dirty="0" err="1" smtClean="0">
                <a:solidFill>
                  <a:schemeClr val="bg2">
                    <a:lumMod val="25000"/>
                  </a:schemeClr>
                </a:solidFill>
              </a:rPr>
              <a:t>Komenta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kode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Python</a:t>
            </a:r>
            <a:endParaRPr kumimoji="0" lang="en-US" sz="1200" i="0" u="sng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Komentar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ditambahkan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saat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menuliskan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kode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 Python.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Komentar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dieksekusi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kode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dijalankan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Komentar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dituliskan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dahului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oleh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pagar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/sharp (#)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baseline="0" dirty="0" err="1" smtClean="0"/>
              <a:t>Jika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kode</a:t>
            </a:r>
            <a:r>
              <a:rPr lang="en-US" u="none" baseline="0" dirty="0" smtClean="0"/>
              <a:t> program yang </a:t>
            </a:r>
            <a:r>
              <a:rPr lang="en-US" u="none" baseline="0" dirty="0" err="1" smtClean="0"/>
              <a:t>diketikan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kesalahan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maka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diberikan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pesan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kesalahan</a:t>
            </a:r>
            <a:r>
              <a:rPr lang="en-US" u="none" baseline="0" dirty="0" smtClean="0"/>
              <a:t> (</a:t>
            </a:r>
            <a:r>
              <a:rPr lang="en-US" u="none" baseline="0" dirty="0" err="1" smtClean="0"/>
              <a:t>tampak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)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Kesalahan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dilakukan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: </a:t>
            </a:r>
            <a:r>
              <a:rPr lang="en-US" u="none" baseline="0" dirty="0" err="1" smtClean="0"/>
              <a:t>salah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menuliskan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kata</a:t>
            </a:r>
            <a:r>
              <a:rPr lang="en-US" u="none" baseline="0" dirty="0" smtClean="0"/>
              <a:t> “print” </a:t>
            </a:r>
            <a:r>
              <a:rPr lang="en-US" u="none" baseline="0" dirty="0" err="1" smtClean="0"/>
              <a:t>menjadi</a:t>
            </a:r>
            <a:r>
              <a:rPr lang="en-US" u="none" baseline="0" dirty="0" smtClean="0"/>
              <a:t> “</a:t>
            </a:r>
            <a:r>
              <a:rPr lang="en-US" u="none" baseline="0" dirty="0" err="1" smtClean="0"/>
              <a:t>frint</a:t>
            </a:r>
            <a:r>
              <a:rPr lang="en-US" u="none" baseline="0" dirty="0" smtClean="0"/>
              <a:t>”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Pesan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kesalahan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SyntaxError</a:t>
            </a:r>
            <a:r>
              <a:rPr lang="en-US" u="none" baseline="0" dirty="0" smtClean="0"/>
              <a:t>: invalid character in identifier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kode</a:t>
            </a:r>
            <a:r>
              <a:rPr kumimoji="0" lang="en-US" sz="120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 yang </a:t>
            </a:r>
            <a:r>
              <a:rPr kumimoji="0" lang="en-US" sz="120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salah</a:t>
            </a:r>
            <a:r>
              <a:rPr kumimoji="0" lang="en-US" sz="120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semantik</a:t>
            </a:r>
            <a:endParaRPr kumimoji="0" lang="en-US" sz="1200" i="0" u="sng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Kesalahan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semantik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pesan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kesalahan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karena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kesalahan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semantik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kesalahan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menjadi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output. </a:t>
            </a: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2</a:t>
            </a:r>
          </a:p>
          <a:p>
            <a:r>
              <a:rPr lang="en-US" dirty="0" err="1" smtClean="0"/>
              <a:t>Tipe</a:t>
            </a:r>
            <a:r>
              <a:rPr lang="en-US" dirty="0" smtClean="0"/>
              <a:t> Data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 err="1" smtClean="0"/>
              <a:t>Tipe</a:t>
            </a:r>
            <a:r>
              <a:rPr lang="en-US" u="sng" baseline="0" dirty="0" smtClean="0"/>
              <a:t> data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Tipe</a:t>
            </a:r>
            <a:r>
              <a:rPr lang="en-US" u="none" baseline="0" dirty="0" smtClean="0"/>
              <a:t> data </a:t>
            </a:r>
            <a:r>
              <a:rPr lang="en-US" u="none" baseline="0" dirty="0" err="1" smtClean="0"/>
              <a:t>sederhana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Integer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bilangan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bulat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: 11</a:t>
            </a:r>
          </a:p>
          <a:p>
            <a:r>
              <a:rPr lang="en-US" u="none" baseline="0" dirty="0" smtClean="0"/>
              <a:t>Real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bilangan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pecahan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: 21.213</a:t>
            </a:r>
          </a:p>
          <a:p>
            <a:r>
              <a:rPr lang="en-US" u="none" baseline="0" dirty="0" smtClean="0"/>
              <a:t>String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untaian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karakter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: Hello Python 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 smtClean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E7D76-3462-49B6-ABBC-AC2BE5A43BEF}" type="datetime1">
              <a:rPr lang="id-ID" smtClean="0"/>
              <a:t>24/06/2019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Pendahuluan Pemrograman Python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AF8-20CB-49A9-A5F8-D9749E24454D}" type="datetime1">
              <a:rPr lang="id-ID" smtClean="0"/>
              <a:t>24/06/2019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Pendahuluan Pemrograman Python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58F22-CAE1-4901-85AD-487150ECA4C8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Pendahuluan Pemrograman Python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B20BA-8196-476F-96A5-74B796521A9C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Pendahuluan Pemrograman Python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FED48-4974-4368-80CE-6B72E68A4C6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944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ADBF-938D-4B53-8DCF-3051973ADEC6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873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ACC98-2AC7-4CCA-BB1A-DF649994ECF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205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82482-1998-4ADC-A0A3-5FEC9D68CC46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1169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C7F20-0015-43AD-9167-47E07481AC29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7805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3F79-DF6B-4D49-8EEE-F5D1E1DE79A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450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D6FA0BA4-0BE5-48BC-8FA3-93784F597C2F}" type="datetime1">
              <a:rPr lang="id-ID" smtClean="0"/>
              <a:t>24/06/2019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id-ID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A6A9C-D920-40BF-80AA-9FA9E4D9095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6040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4FEB-872B-4AAD-B736-5C03846A553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2404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C9897-A93F-4046-91A4-446CB8F74D8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50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8A8CB-3006-4345-A3E9-198D8C9869CB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4644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2563D-98AE-40F2-8FBC-F7F8C9DC4CF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8343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212E9-85C1-496E-97DA-3243661ACE33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6062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E2C09-73BE-4E57-94A2-9E249F6964E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4721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6473-1408-4282-8482-172A1B008D3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58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C85FF-1DF2-4CFD-AFF0-A286498DAB5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4317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3D720-70B8-413B-86AF-CCC2E81E42F6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637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 smtClean="0"/>
              <a:t>Bagian berapa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A12B2-8158-45A2-A314-259CFACFA16A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Pendahuluan Pemrograman Python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6A1C-1820-40C0-BB6F-2C69B60051C3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6750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6419A-1DAC-40EC-A434-E98A7F760BC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2453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2942D-6372-47CB-AD9A-D841DC6292F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9351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03C64-2A94-4468-ADA3-D6F2A2E551D9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4166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E9704-6B18-4F1C-84E3-2D28DFD1D24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3846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12F76-6EC0-43CF-AD98-B422589CCBD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763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695F4-83FE-48C9-B2FA-51BBEE95CDC7}" type="datetime1">
              <a:rPr lang="id-ID" smtClean="0"/>
              <a:t>24/06/2019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Pendahuluan Pemrograman Python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C5C93-3E9F-48F0-A1FF-4341289A4A29}" type="datetime1">
              <a:rPr lang="id-ID" smtClean="0"/>
              <a:t>24/06/2019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Pendahuluan Pemrograman Python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11347-ED46-43BD-BE31-4D3A304044A1}" type="datetime1">
              <a:rPr lang="id-ID" smtClean="0"/>
              <a:t>24/06/2019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Pendahuluan Pemrograman Python</a:t>
            </a:r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4AB24-D0D2-4901-8E07-F117283ADFAE}" type="datetime1">
              <a:rPr lang="id-ID" smtClean="0"/>
              <a:t>24/06/2019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Pendahuluan Pemrograman Python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F566E-43E9-4486-B044-4524F1C6E6AA}" type="datetime1">
              <a:rPr lang="id-ID" smtClean="0"/>
              <a:t>24/06/2019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Pendahuluan Pemrograman Python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35A6D-6E4B-4B7D-8936-4FC0CA59467D}" type="datetime1">
              <a:rPr lang="id-ID" smtClean="0"/>
              <a:t>24/06/2019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id-ID" smtClean="0"/>
              <a:t>Pendahuluan Pemrograman Python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d-ID" smtClean="0"/>
              <a:t>Pendahuluan Pemrograman Python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ABEE4-54C9-4E98-8D13-1D69922A346B}" type="datetime1">
              <a:rPr lang="id-ID" smtClean="0"/>
              <a:t>24/06/2019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2" y="75067"/>
            <a:ext cx="385103" cy="39677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E549AE27-29E8-462D-A872-38290DCDA14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914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1B03994E-ECA7-46EE-A85F-492496F01F7B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443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=""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=""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5D1A-4F2D-4B8C-96E6-230846B7D3E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83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Tipe</a:t>
            </a:r>
            <a:r>
              <a:rPr lang="en-US" dirty="0" smtClean="0"/>
              <a:t> Data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51496-53D2-474F-9D64-750A22202CA0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pic>
        <p:nvPicPr>
          <p:cNvPr id="8" name="Google Shape;94;p21"/>
          <p:cNvPicPr preferRelativeResize="0"/>
          <p:nvPr/>
        </p:nvPicPr>
        <p:blipFill>
          <a:blip r:embed="rId3">
            <a:alphaModFix/>
          </a:blip>
          <a:srcRect l="8976" t="25620" r="1786" b="20790"/>
          <a:stretch>
            <a:fillRect/>
          </a:stretch>
        </p:blipFill>
        <p:spPr>
          <a:xfrm>
            <a:off x="586851" y="1883392"/>
            <a:ext cx="7710985" cy="2593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Tipe</a:t>
            </a:r>
            <a:r>
              <a:rPr lang="en-US" dirty="0" smtClean="0"/>
              <a:t> Data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CCD35-E284-4909-AE99-B8802390DE41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  <p:pic>
        <p:nvPicPr>
          <p:cNvPr id="7" name="Google Shape;99;p22"/>
          <p:cNvPicPr preferRelativeResize="0"/>
          <p:nvPr/>
        </p:nvPicPr>
        <p:blipFill>
          <a:blip r:embed="rId3">
            <a:alphaModFix/>
          </a:blip>
          <a:srcRect l="8822" t="24210" b="20226"/>
          <a:stretch>
            <a:fillRect/>
          </a:stretch>
        </p:blipFill>
        <p:spPr>
          <a:xfrm>
            <a:off x="846170" y="3261830"/>
            <a:ext cx="7178720" cy="20881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432888"/>
            <a:ext cx="8814723" cy="538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Penulisan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Data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Python</a:t>
            </a:r>
            <a:endParaRPr kumimoji="0" lang="en-US" sz="2000" i="0" u="sng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28458" y="2265528"/>
            <a:ext cx="2362909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r>
              <a:rPr lang="en-US" dirty="0" smtClean="0"/>
              <a:t> (11)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316406" y="2906973"/>
            <a:ext cx="859809" cy="61414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>
            <a:off x="5227094" y="2947917"/>
            <a:ext cx="1187355" cy="65509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Tipe</a:t>
            </a:r>
            <a:r>
              <a:rPr lang="en-US" dirty="0" smtClean="0"/>
              <a:t> Data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CB334-C453-4F49-A424-E0D8F4D506F2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  <p:pic>
        <p:nvPicPr>
          <p:cNvPr id="7" name="Google Shape;104;p23"/>
          <p:cNvPicPr preferRelativeResize="0"/>
          <p:nvPr/>
        </p:nvPicPr>
        <p:blipFill>
          <a:blip r:embed="rId3">
            <a:alphaModFix/>
          </a:blip>
          <a:srcRect l="10072" t="35774" r="4488" b="44200"/>
          <a:stretch>
            <a:fillRect/>
          </a:stretch>
        </p:blipFill>
        <p:spPr>
          <a:xfrm>
            <a:off x="1378425" y="2169993"/>
            <a:ext cx="6564572" cy="70968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378296"/>
            <a:ext cx="8814723" cy="696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Data Integer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bilangan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bulat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maupun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positif</a:t>
            </a:r>
            <a:endParaRPr kumimoji="0" lang="en-US" sz="20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3127490"/>
            <a:ext cx="8814723" cy="696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Data Float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Bilangan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bilangan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pecahan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maupun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positif</a:t>
            </a:r>
            <a:endParaRPr kumimoji="0" lang="en-US" sz="20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Google Shape;109;p24"/>
          <p:cNvPicPr preferRelativeResize="0"/>
          <p:nvPr/>
        </p:nvPicPr>
        <p:blipFill>
          <a:blip r:embed="rId4">
            <a:alphaModFix/>
          </a:blip>
          <a:srcRect l="12407" t="37748" r="17816" b="6969"/>
          <a:stretch>
            <a:fillRect/>
          </a:stretch>
        </p:blipFill>
        <p:spPr>
          <a:xfrm>
            <a:off x="1433003" y="3944205"/>
            <a:ext cx="5827593" cy="2265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Tipe</a:t>
            </a:r>
            <a:r>
              <a:rPr lang="en-US" dirty="0" smtClean="0"/>
              <a:t> Data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288D2-F0BD-402C-9409-A411262E3A97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pic>
        <p:nvPicPr>
          <p:cNvPr id="8" name="Google Shape;114;p25"/>
          <p:cNvPicPr preferRelativeResize="0"/>
          <p:nvPr/>
        </p:nvPicPr>
        <p:blipFill>
          <a:blip r:embed="rId3">
            <a:alphaModFix/>
          </a:blip>
          <a:srcRect l="37198" t="27030" r="41193" b="16559"/>
          <a:stretch>
            <a:fillRect/>
          </a:stretch>
        </p:blipFill>
        <p:spPr>
          <a:xfrm>
            <a:off x="1269228" y="2947916"/>
            <a:ext cx="1869743" cy="272955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166254" y="1555720"/>
            <a:ext cx="8814723" cy="982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Type Casting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Python,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pengubahan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Misalkan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data integer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diubah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menjadi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data float.</a:t>
            </a:r>
            <a:endParaRPr kumimoji="0" lang="en-US" sz="20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87765" y="2947916"/>
            <a:ext cx="4901393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Integer 2 </a:t>
            </a:r>
            <a:r>
              <a:rPr lang="en-US" dirty="0" err="1" smtClean="0"/>
              <a:t>diubah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Float, </a:t>
            </a:r>
            <a:r>
              <a:rPr lang="en-US" dirty="0" err="1" smtClean="0"/>
              <a:t>menjadi</a:t>
            </a:r>
            <a:r>
              <a:rPr lang="en-US" dirty="0" smtClean="0"/>
              <a:t>: 2.0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rot="10800000">
            <a:off x="3098042" y="3207224"/>
            <a:ext cx="668740" cy="158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876392" y="4806286"/>
            <a:ext cx="4901393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karakter</a:t>
            </a:r>
            <a:r>
              <a:rPr lang="en-US" dirty="0" smtClean="0"/>
              <a:t>, TIDAK DAPAT </a:t>
            </a:r>
            <a:r>
              <a:rPr lang="en-US" dirty="0" err="1" smtClean="0"/>
              <a:t>diubah</a:t>
            </a:r>
            <a:r>
              <a:rPr lang="en-US" dirty="0" smtClean="0"/>
              <a:t> </a:t>
            </a:r>
            <a:r>
              <a:rPr lang="en-US" dirty="0" err="1" smtClean="0"/>
              <a:t>menjadi</a:t>
            </a:r>
            <a:r>
              <a:rPr lang="en-US" dirty="0" smtClean="0"/>
              <a:t> integer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2731829" y="5106538"/>
            <a:ext cx="980362" cy="1137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903687" y="3605283"/>
            <a:ext cx="4901393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Float 1.1 </a:t>
            </a:r>
            <a:r>
              <a:rPr lang="en-US" dirty="0" err="1" smtClean="0"/>
              <a:t>diubah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Integer, </a:t>
            </a:r>
            <a:r>
              <a:rPr lang="en-US" dirty="0" err="1" smtClean="0"/>
              <a:t>menjadi</a:t>
            </a:r>
            <a:r>
              <a:rPr lang="en-US" dirty="0" smtClean="0"/>
              <a:t>: 1</a:t>
            </a:r>
          </a:p>
          <a:p>
            <a:pPr algn="ctr"/>
            <a:r>
              <a:rPr lang="en-US" dirty="0" err="1" smtClean="0"/>
              <a:t>Perlu</a:t>
            </a:r>
            <a:r>
              <a:rPr lang="en-US" dirty="0" smtClean="0"/>
              <a:t> </a:t>
            </a:r>
            <a:r>
              <a:rPr lang="en-US" dirty="0" err="1" smtClean="0"/>
              <a:t>dingat</a:t>
            </a:r>
            <a:r>
              <a:rPr lang="en-US" dirty="0" smtClean="0"/>
              <a:t>: </a:t>
            </a:r>
            <a:r>
              <a:rPr lang="en-US" dirty="0" err="1" smtClean="0"/>
              <a:t>perubahan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mengakibatkan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nilai</a:t>
            </a:r>
            <a:r>
              <a:rPr lang="en-US" dirty="0" smtClean="0"/>
              <a:t> yang </a:t>
            </a:r>
            <a:r>
              <a:rPr lang="en-US" dirty="0" err="1" smtClean="0"/>
              <a:t>hilang</a:t>
            </a:r>
            <a:r>
              <a:rPr lang="en-US" dirty="0" smtClean="0"/>
              <a:t>, </a:t>
            </a:r>
            <a:r>
              <a:rPr lang="en-US" dirty="0" err="1" smtClean="0"/>
              <a:t>yaitu</a:t>
            </a:r>
            <a:r>
              <a:rPr lang="en-US" dirty="0" smtClean="0"/>
              <a:t>: 0.1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rot="10800000">
            <a:off x="2852382" y="3821373"/>
            <a:ext cx="941696" cy="158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Tipe</a:t>
            </a:r>
            <a:r>
              <a:rPr lang="en-US" dirty="0" smtClean="0"/>
              <a:t> Data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54359-7822-48F8-8774-FAED6A506384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pic>
        <p:nvPicPr>
          <p:cNvPr id="7" name="Google Shape;119;p26"/>
          <p:cNvPicPr preferRelativeResize="0"/>
          <p:nvPr/>
        </p:nvPicPr>
        <p:blipFill>
          <a:blip r:embed="rId3">
            <a:alphaModFix/>
          </a:blip>
          <a:srcRect l="32169" t="29569" r="39562" b="34892"/>
          <a:stretch>
            <a:fillRect/>
          </a:stretch>
        </p:blipFill>
        <p:spPr>
          <a:xfrm>
            <a:off x="764253" y="3220871"/>
            <a:ext cx="2456597" cy="17196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555720"/>
            <a:ext cx="8814723" cy="982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Type Casting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Python,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pengubahan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integer/float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diubah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string.</a:t>
            </a:r>
            <a:endParaRPr kumimoji="0" lang="en-US" sz="20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60470" y="4135271"/>
            <a:ext cx="4901393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Float 4.5 </a:t>
            </a:r>
            <a:r>
              <a:rPr lang="en-US" dirty="0" err="1" smtClean="0"/>
              <a:t>diubah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r>
              <a:rPr lang="en-US" dirty="0" smtClean="0"/>
              <a:t> string, </a:t>
            </a:r>
            <a:r>
              <a:rPr lang="en-US" dirty="0" err="1" smtClean="0"/>
              <a:t>menjadi</a:t>
            </a:r>
            <a:r>
              <a:rPr lang="en-US" dirty="0" smtClean="0"/>
              <a:t>: ‘4.5’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2715905" y="4421875"/>
            <a:ext cx="859809" cy="158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Tipe</a:t>
            </a:r>
            <a:r>
              <a:rPr lang="en-US" dirty="0" smtClean="0"/>
              <a:t> Data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22091-FE4D-42D4-9562-8F669C172001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pic>
        <p:nvPicPr>
          <p:cNvPr id="7" name="Google Shape;124;p27"/>
          <p:cNvPicPr preferRelativeResize="0"/>
          <p:nvPr/>
        </p:nvPicPr>
        <p:blipFill>
          <a:blip r:embed="rId3">
            <a:alphaModFix/>
          </a:blip>
          <a:srcRect l="37519" t="39441" r="34681" b="17687"/>
          <a:stretch>
            <a:fillRect/>
          </a:stretch>
        </p:blipFill>
        <p:spPr>
          <a:xfrm>
            <a:off x="3152633" y="2879676"/>
            <a:ext cx="2115404" cy="18151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555720"/>
            <a:ext cx="8814723" cy="982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Data Boolean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data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keluaran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 True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atau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False.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Python,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boolean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bool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Tipe</a:t>
            </a:r>
            <a:r>
              <a:rPr lang="en-US" dirty="0" smtClean="0"/>
              <a:t> Data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187D6-9653-41DF-980B-341C4C7807FA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  <p:pic>
        <p:nvPicPr>
          <p:cNvPr id="7" name="Google Shape;134;p29"/>
          <p:cNvPicPr preferRelativeResize="0"/>
          <p:nvPr/>
        </p:nvPicPr>
        <p:blipFill>
          <a:blip r:embed="rId3">
            <a:alphaModFix/>
          </a:blip>
          <a:srcRect l="20487" t="32107" r="24176" b="25867"/>
          <a:stretch>
            <a:fillRect/>
          </a:stretch>
        </p:blipFill>
        <p:spPr>
          <a:xfrm>
            <a:off x="4626592" y="3725835"/>
            <a:ext cx="4107976" cy="2047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9;p28"/>
          <p:cNvPicPr preferRelativeResize="0"/>
          <p:nvPr/>
        </p:nvPicPr>
        <p:blipFill>
          <a:blip r:embed="rId4">
            <a:alphaModFix/>
          </a:blip>
          <a:srcRect l="21300" t="34646" r="23567" b="24174"/>
          <a:stretch>
            <a:fillRect/>
          </a:stretch>
        </p:blipFill>
        <p:spPr>
          <a:xfrm>
            <a:off x="218364" y="2292819"/>
            <a:ext cx="4258100" cy="178785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166254" y="1555721"/>
            <a:ext cx="8814723" cy="600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Data Boolean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data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keluaran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 True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atau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False.</a:t>
            </a: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/>
              <a:t>Ekspresi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Variabel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</a:t>
            </a:r>
            <a:r>
              <a:rPr lang="en-US" dirty="0" smtClean="0"/>
              <a:t>3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1EED-B243-4787-AE59-03576D530120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Operasi</a:t>
            </a:r>
            <a:r>
              <a:rPr lang="en-US" dirty="0" smtClean="0"/>
              <a:t> </a:t>
            </a:r>
            <a:r>
              <a:rPr lang="en-US" dirty="0" err="1" smtClean="0"/>
              <a:t>Matematika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8DA0-559A-4883-B431-A5B165CB79C9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  <p:pic>
        <p:nvPicPr>
          <p:cNvPr id="7" name="Google Shape;149;p32"/>
          <p:cNvPicPr preferRelativeResize="0"/>
          <p:nvPr/>
        </p:nvPicPr>
        <p:blipFill>
          <a:blip r:embed="rId3">
            <a:alphaModFix/>
          </a:blip>
          <a:srcRect l="36748" t="30415" r="37052" b="45046"/>
          <a:stretch>
            <a:fillRect/>
          </a:stretch>
        </p:blipFill>
        <p:spPr>
          <a:xfrm>
            <a:off x="2852392" y="2169987"/>
            <a:ext cx="2265528" cy="11873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460185"/>
            <a:ext cx="8814723" cy="559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Penjumlahan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Pengurangan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Perkalian</a:t>
            </a:r>
            <a:endParaRPr lang="en-US" sz="2000" u="sng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Google Shape;154;p33"/>
          <p:cNvPicPr preferRelativeResize="0"/>
          <p:nvPr/>
        </p:nvPicPr>
        <p:blipFill>
          <a:blip r:embed="rId4">
            <a:alphaModFix/>
          </a:blip>
          <a:srcRect l="40627" t="34082" r="46669" b="44200"/>
          <a:stretch>
            <a:fillRect/>
          </a:stretch>
        </p:blipFill>
        <p:spPr>
          <a:xfrm>
            <a:off x="3548418" y="3753120"/>
            <a:ext cx="1091821" cy="105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4;p33"/>
          <p:cNvPicPr preferRelativeResize="0"/>
          <p:nvPr/>
        </p:nvPicPr>
        <p:blipFill>
          <a:blip r:embed="rId4">
            <a:alphaModFix/>
          </a:blip>
          <a:srcRect l="40627" t="54343" r="46669" b="24456"/>
          <a:stretch>
            <a:fillRect/>
          </a:stretch>
        </p:blipFill>
        <p:spPr>
          <a:xfrm>
            <a:off x="3550693" y="4940490"/>
            <a:ext cx="1091821" cy="102585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5661990" y="2197280"/>
            <a:ext cx="2717750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Operasi</a:t>
            </a:r>
            <a:r>
              <a:rPr lang="en-US" dirty="0" smtClean="0"/>
              <a:t> </a:t>
            </a:r>
            <a:r>
              <a:rPr lang="en-US" dirty="0" err="1" smtClean="0"/>
              <a:t>Penjumlahan</a:t>
            </a:r>
            <a:r>
              <a:rPr lang="en-US" dirty="0" smtClean="0"/>
              <a:t> (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+)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677913" y="3700811"/>
            <a:ext cx="2717750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Operasi</a:t>
            </a:r>
            <a:r>
              <a:rPr lang="en-US" dirty="0" smtClean="0"/>
              <a:t> </a:t>
            </a:r>
            <a:r>
              <a:rPr lang="en-US" dirty="0" err="1" smtClean="0"/>
              <a:t>Pengurangan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-)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680187" y="4917736"/>
            <a:ext cx="2717750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Operasi</a:t>
            </a:r>
            <a:r>
              <a:rPr lang="en-US" dirty="0" smtClean="0"/>
              <a:t> </a:t>
            </a:r>
            <a:r>
              <a:rPr lang="en-US" dirty="0" err="1" smtClean="0"/>
              <a:t>Perkalian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tanda</a:t>
            </a:r>
            <a:r>
              <a:rPr lang="en-US" dirty="0" smtClean="0"/>
              <a:t> *)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534770" y="5513697"/>
            <a:ext cx="1132764" cy="54591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509748" y="4151196"/>
            <a:ext cx="1132764" cy="54591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509747" y="2881952"/>
            <a:ext cx="1132764" cy="54591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11" idx="1"/>
          </p:cNvCxnSpPr>
          <p:nvPr/>
        </p:nvCxnSpPr>
        <p:spPr>
          <a:xfrm rot="10800000">
            <a:off x="5076968" y="2442950"/>
            <a:ext cx="585023" cy="812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1"/>
          </p:cNvCxnSpPr>
          <p:nvPr/>
        </p:nvCxnSpPr>
        <p:spPr>
          <a:xfrm rot="10800000">
            <a:off x="4531057" y="3944203"/>
            <a:ext cx="1146856" cy="10404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1"/>
          </p:cNvCxnSpPr>
          <p:nvPr/>
        </p:nvCxnSpPr>
        <p:spPr>
          <a:xfrm rot="10800000">
            <a:off x="4560631" y="5161130"/>
            <a:ext cx="1119556" cy="104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18365" y="2866029"/>
            <a:ext cx="2961564" cy="491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70C0"/>
                </a:solidFill>
              </a:rPr>
              <a:t>Hasil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operasi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penjumlahan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20638" y="4164841"/>
            <a:ext cx="2961564" cy="491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70C0"/>
                </a:solidFill>
              </a:rPr>
              <a:t>Hasil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operasi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pengurangan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29822" y="5502322"/>
            <a:ext cx="2961564" cy="491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70C0"/>
                </a:solidFill>
              </a:rPr>
              <a:t>Hasil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operasi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perkalian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33" name="Straight Arrow Connector 32"/>
          <p:cNvCxnSpPr>
            <a:stCxn id="29" idx="3"/>
          </p:cNvCxnSpPr>
          <p:nvPr/>
        </p:nvCxnSpPr>
        <p:spPr>
          <a:xfrm>
            <a:off x="3179929" y="3111689"/>
            <a:ext cx="272955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182203" y="4424149"/>
            <a:ext cx="272955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13965" y="5788925"/>
            <a:ext cx="272955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Operasi</a:t>
            </a:r>
            <a:r>
              <a:rPr lang="en-US" dirty="0" smtClean="0"/>
              <a:t> </a:t>
            </a:r>
            <a:r>
              <a:rPr lang="en-US" dirty="0" err="1" smtClean="0"/>
              <a:t>Matematika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11CC-BFEE-41E2-AF28-BD3654CF084E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  <p:pic>
        <p:nvPicPr>
          <p:cNvPr id="7" name="Google Shape;159;p34"/>
          <p:cNvPicPr preferRelativeResize="0"/>
          <p:nvPr/>
        </p:nvPicPr>
        <p:blipFill>
          <a:blip r:embed="rId3">
            <a:alphaModFix/>
          </a:blip>
          <a:srcRect l="40781" t="33517" r="46291" b="25303"/>
          <a:stretch>
            <a:fillRect/>
          </a:stretch>
        </p:blipFill>
        <p:spPr>
          <a:xfrm>
            <a:off x="928048" y="3384644"/>
            <a:ext cx="1132764" cy="19925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378296"/>
            <a:ext cx="8814723" cy="1651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Pembagian</a:t>
            </a:r>
            <a:endParaRPr lang="en-US" sz="2000" u="sng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cara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Pembagian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slash (/)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pembagian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bilangan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pecahan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Pembagian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double slash (//)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pembagian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bilangan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bulat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9" name="Google Shape;164;p35"/>
          <p:cNvPicPr preferRelativeResize="0"/>
          <p:nvPr/>
        </p:nvPicPr>
        <p:blipFill>
          <a:blip r:embed="rId4">
            <a:alphaModFix/>
          </a:blip>
          <a:srcRect l="41665" t="34082" r="28464" b="21918"/>
          <a:stretch>
            <a:fillRect/>
          </a:stretch>
        </p:blipFill>
        <p:spPr>
          <a:xfrm>
            <a:off x="5459121" y="3152627"/>
            <a:ext cx="2552131" cy="2129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Oval 9"/>
          <p:cNvSpPr/>
          <p:nvPr/>
        </p:nvSpPr>
        <p:spPr>
          <a:xfrm>
            <a:off x="914400" y="3875964"/>
            <a:ext cx="1119117" cy="47767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20435" y="4778992"/>
            <a:ext cx="1119117" cy="47767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23964" y="4767618"/>
            <a:ext cx="1119117" cy="47767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74715" y="3875963"/>
            <a:ext cx="2183641" cy="491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70C0"/>
                </a:solidFill>
              </a:rPr>
              <a:t>Hasil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bilangan</a:t>
            </a:r>
            <a:r>
              <a:rPr lang="en-US" dirty="0" smtClean="0">
                <a:solidFill>
                  <a:srgbClr val="0070C0"/>
                </a:solidFill>
              </a:rPr>
              <a:t> real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rot="10800000">
            <a:off x="2088107" y="4107977"/>
            <a:ext cx="286608" cy="1364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369570" y="5515970"/>
            <a:ext cx="2183641" cy="491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70C0"/>
                </a:solidFill>
              </a:rPr>
              <a:t>Hasil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bilangan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bulat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21442" y="5515968"/>
            <a:ext cx="2183641" cy="4913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70C0"/>
                </a:solidFill>
              </a:rPr>
              <a:t>Hasil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bilangan</a:t>
            </a:r>
            <a:r>
              <a:rPr lang="en-US" dirty="0" smtClean="0">
                <a:solidFill>
                  <a:srgbClr val="0070C0"/>
                </a:solidFill>
              </a:rPr>
              <a:t> real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844955" y="5240740"/>
            <a:ext cx="614149" cy="31389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 flipH="1" flipV="1">
            <a:off x="7144603" y="5438633"/>
            <a:ext cx="245660" cy="136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19100" y="2722956"/>
            <a:ext cx="5419725" cy="1354517"/>
          </a:xfrm>
        </p:spPr>
        <p:txBody>
          <a:bodyPr/>
          <a:lstStyle/>
          <a:p>
            <a:r>
              <a:rPr lang="id-ID" dirty="0" smtClean="0"/>
              <a:t>Pendahuluan Pemro-graman </a:t>
            </a:r>
            <a:r>
              <a:rPr lang="en-US" sz="4000" dirty="0" smtClean="0"/>
              <a:t>Python</a:t>
            </a:r>
            <a:endParaRPr lang="id-ID" sz="28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419100" y="4306193"/>
            <a:ext cx="4143375" cy="381000"/>
          </a:xfrm>
        </p:spPr>
        <p:txBody>
          <a:bodyPr/>
          <a:lstStyle/>
          <a:p>
            <a:r>
              <a:rPr lang="en-US" dirty="0" smtClean="0"/>
              <a:t>Dr. Detty </a:t>
            </a:r>
            <a:r>
              <a:rPr lang="en-US" dirty="0" err="1" smtClean="0"/>
              <a:t>Purnamasari</a:t>
            </a:r>
            <a:r>
              <a:rPr lang="en-US" dirty="0" smtClean="0"/>
              <a:t>, </a:t>
            </a:r>
            <a:r>
              <a:rPr lang="en-US" dirty="0" err="1" smtClean="0"/>
              <a:t>S.Kom</a:t>
            </a:r>
            <a:r>
              <a:rPr lang="en-US" dirty="0" smtClean="0"/>
              <a:t>., MMSI.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417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Operasi</a:t>
            </a:r>
            <a:r>
              <a:rPr lang="en-US" dirty="0" smtClean="0"/>
              <a:t> </a:t>
            </a:r>
            <a:r>
              <a:rPr lang="en-US" dirty="0" err="1" smtClean="0"/>
              <a:t>Matematika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0A1E0-F560-4491-A7F6-BB62FCD7F64F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pic>
        <p:nvPicPr>
          <p:cNvPr id="7" name="Google Shape;169;p36"/>
          <p:cNvPicPr preferRelativeResize="0"/>
          <p:nvPr/>
        </p:nvPicPr>
        <p:blipFill>
          <a:blip r:embed="rId3">
            <a:alphaModFix/>
          </a:blip>
          <a:srcRect l="38377" t="26748" r="44731" b="48713"/>
          <a:stretch>
            <a:fillRect/>
          </a:stretch>
        </p:blipFill>
        <p:spPr>
          <a:xfrm>
            <a:off x="1160061" y="2961566"/>
            <a:ext cx="1446663" cy="11873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460184"/>
            <a:ext cx="8814723" cy="723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Derajat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Operator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memperhatikan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derajat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operator.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3387" y="2333758"/>
            <a:ext cx="2062643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 * 60 + 30</a:t>
            </a:r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627798" y="3248168"/>
            <a:ext cx="573206" cy="573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2" name="Oval 11"/>
          <p:cNvSpPr/>
          <p:nvPr/>
        </p:nvSpPr>
        <p:spPr>
          <a:xfrm>
            <a:off x="2513463" y="5352199"/>
            <a:ext cx="573206" cy="573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pic>
        <p:nvPicPr>
          <p:cNvPr id="13" name="Google Shape;169;p36"/>
          <p:cNvPicPr preferRelativeResize="0"/>
          <p:nvPr/>
        </p:nvPicPr>
        <p:blipFill>
          <a:blip r:embed="rId3">
            <a:alphaModFix/>
          </a:blip>
          <a:srcRect l="38377" t="52368" r="44731" b="23610"/>
          <a:stretch>
            <a:fillRect/>
          </a:stretch>
        </p:blipFill>
        <p:spPr>
          <a:xfrm>
            <a:off x="1066802" y="5104260"/>
            <a:ext cx="1446663" cy="116233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819309" y="4451434"/>
            <a:ext cx="2062643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30 + 2 * 60</a:t>
            </a:r>
            <a:endParaRPr lang="en-US" b="1" dirty="0"/>
          </a:p>
        </p:txBody>
      </p:sp>
      <p:sp>
        <p:nvSpPr>
          <p:cNvPr id="15" name="Oval 14"/>
          <p:cNvSpPr/>
          <p:nvPr/>
        </p:nvSpPr>
        <p:spPr>
          <a:xfrm>
            <a:off x="1364776" y="3835021"/>
            <a:ext cx="1255594" cy="4776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94096" y="5843516"/>
            <a:ext cx="1255594" cy="4776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15076" y="5445444"/>
            <a:ext cx="2717750" cy="83252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operasi</a:t>
            </a:r>
            <a:r>
              <a:rPr lang="en-US" dirty="0" smtClean="0"/>
              <a:t> </a:t>
            </a:r>
            <a:r>
              <a:rPr lang="en-US" dirty="0" err="1" smtClean="0"/>
              <a:t>tetap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,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derajat</a:t>
            </a:r>
            <a:r>
              <a:rPr lang="en-US" dirty="0" smtClean="0"/>
              <a:t> operator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rot="10800000" flipV="1">
            <a:off x="2402009" y="6155139"/>
            <a:ext cx="1405717" cy="136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2702260" y="4148920"/>
            <a:ext cx="1392069" cy="12010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6045965" y="2333767"/>
            <a:ext cx="2256433" cy="2204114"/>
            <a:chOff x="5650173" y="2347415"/>
            <a:chExt cx="2256433" cy="2204114"/>
          </a:xfrm>
        </p:grpSpPr>
        <p:sp>
          <p:nvSpPr>
            <p:cNvPr id="24" name="Rectangle 23"/>
            <p:cNvSpPr/>
            <p:nvPr/>
          </p:nvSpPr>
          <p:spPr>
            <a:xfrm>
              <a:off x="6646460" y="2347415"/>
              <a:ext cx="1241947" cy="49132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Kurung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387152" y="2922896"/>
              <a:ext cx="1501255" cy="49132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Pangkat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018663" y="3498376"/>
              <a:ext cx="1872020" cy="49132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Kali </a:t>
              </a:r>
              <a:r>
                <a:rPr lang="en-US" dirty="0" err="1" smtClean="0"/>
                <a:t>dan</a:t>
              </a:r>
              <a:r>
                <a:rPr lang="en-US" dirty="0" smtClean="0"/>
                <a:t> </a:t>
              </a:r>
              <a:r>
                <a:rPr lang="en-US" dirty="0" err="1" smtClean="0"/>
                <a:t>Bagi</a:t>
              </a:r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650173" y="4060209"/>
              <a:ext cx="2256433" cy="49132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Tambah</a:t>
              </a:r>
              <a:r>
                <a:rPr lang="en-US" dirty="0" smtClean="0"/>
                <a:t> </a:t>
              </a:r>
              <a:r>
                <a:rPr lang="en-US" dirty="0" err="1" smtClean="0"/>
                <a:t>dan</a:t>
              </a:r>
              <a:r>
                <a:rPr lang="en-US" dirty="0" smtClean="0"/>
                <a:t> </a:t>
              </a:r>
              <a:r>
                <a:rPr lang="en-US" dirty="0" err="1" smtClean="0"/>
                <a:t>kurang</a:t>
              </a:r>
              <a:endParaRPr lang="en-US" dirty="0"/>
            </a:p>
          </p:txBody>
        </p:sp>
      </p:grpSp>
      <p:sp>
        <p:nvSpPr>
          <p:cNvPr id="29" name="Oval 28"/>
          <p:cNvSpPr/>
          <p:nvPr/>
        </p:nvSpPr>
        <p:spPr>
          <a:xfrm>
            <a:off x="8354706" y="2295099"/>
            <a:ext cx="461748" cy="489044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31" name="Oval 30"/>
          <p:cNvSpPr/>
          <p:nvPr/>
        </p:nvSpPr>
        <p:spPr>
          <a:xfrm>
            <a:off x="8370626" y="2870587"/>
            <a:ext cx="461748" cy="48904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32" name="Oval 31"/>
          <p:cNvSpPr/>
          <p:nvPr/>
        </p:nvSpPr>
        <p:spPr>
          <a:xfrm>
            <a:off x="8386548" y="3432419"/>
            <a:ext cx="461748" cy="48904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33" name="Oval 32"/>
          <p:cNvSpPr/>
          <p:nvPr/>
        </p:nvSpPr>
        <p:spPr>
          <a:xfrm>
            <a:off x="8388822" y="4007899"/>
            <a:ext cx="461748" cy="48904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Operasi</a:t>
            </a:r>
            <a:r>
              <a:rPr lang="en-US" dirty="0" smtClean="0"/>
              <a:t> </a:t>
            </a:r>
            <a:r>
              <a:rPr lang="en-US" dirty="0" err="1" smtClean="0"/>
              <a:t>Matematika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C25CC-2DE3-400D-B65E-45409D77617D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pic>
        <p:nvPicPr>
          <p:cNvPr id="7" name="Google Shape;174;p37"/>
          <p:cNvPicPr preferRelativeResize="0"/>
          <p:nvPr/>
        </p:nvPicPr>
        <p:blipFill>
          <a:blip r:embed="rId3">
            <a:alphaModFix/>
          </a:blip>
          <a:srcRect l="38024" t="27030" r="43661" b="37995"/>
          <a:stretch>
            <a:fillRect/>
          </a:stretch>
        </p:blipFill>
        <p:spPr>
          <a:xfrm>
            <a:off x="4503761" y="2893324"/>
            <a:ext cx="1583140" cy="16923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460184"/>
            <a:ext cx="8814723" cy="723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Derajat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Operator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memperhatikan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derajat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operator.</a:t>
            </a:r>
          </a:p>
        </p:txBody>
      </p:sp>
      <p:sp>
        <p:nvSpPr>
          <p:cNvPr id="9" name="Rectangle 8"/>
          <p:cNvSpPr/>
          <p:nvPr/>
        </p:nvSpPr>
        <p:spPr>
          <a:xfrm>
            <a:off x="655094" y="3125337"/>
            <a:ext cx="2961564" cy="914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Operasi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dalam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tanda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kurung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dikerjakan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terlebih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dahulu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858603" y="3957851"/>
            <a:ext cx="1037230" cy="61414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766782" y="3534770"/>
            <a:ext cx="682388" cy="136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944203" y="5377208"/>
            <a:ext cx="3070747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Hasil</a:t>
            </a:r>
            <a:r>
              <a:rPr lang="en-US" b="1" dirty="0" smtClean="0"/>
              <a:t> </a:t>
            </a:r>
            <a:r>
              <a:rPr lang="en-US" b="1" dirty="0" err="1" smtClean="0"/>
              <a:t>didapat</a:t>
            </a:r>
            <a:r>
              <a:rPr lang="en-US" b="1" dirty="0" smtClean="0"/>
              <a:t> </a:t>
            </a:r>
            <a:r>
              <a:rPr lang="en-US" b="1" dirty="0" err="1" smtClean="0"/>
              <a:t>dari</a:t>
            </a:r>
            <a:r>
              <a:rPr lang="en-US" b="1" dirty="0" smtClean="0"/>
              <a:t>: 32 * 60</a:t>
            </a:r>
            <a:endParaRPr lang="en-US" b="1" dirty="0"/>
          </a:p>
        </p:txBody>
      </p:sp>
      <p:cxnSp>
        <p:nvCxnSpPr>
          <p:cNvPr id="15" name="Straight Arrow Connector 14"/>
          <p:cNvCxnSpPr/>
          <p:nvPr/>
        </p:nvCxnSpPr>
        <p:spPr>
          <a:xfrm rot="5400000" flipH="1" flipV="1">
            <a:off x="5056496" y="4892723"/>
            <a:ext cx="559558" cy="8188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Variabel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FEFD7-50AE-417A-ACF1-19A2B8F2D436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460184"/>
            <a:ext cx="8814723" cy="723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endParaRPr lang="en-US" sz="2000" u="sng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tempat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4" name="Google Shape;184;p39"/>
          <p:cNvPicPr preferRelativeResize="0"/>
          <p:nvPr/>
        </p:nvPicPr>
        <p:blipFill>
          <a:blip r:embed="rId3">
            <a:alphaModFix/>
          </a:blip>
          <a:srcRect l="2788" t="32671" r="8722" b="35457"/>
          <a:stretch>
            <a:fillRect/>
          </a:stretch>
        </p:blipFill>
        <p:spPr>
          <a:xfrm>
            <a:off x="477672" y="2347416"/>
            <a:ext cx="7287904" cy="122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89;p40"/>
          <p:cNvPicPr preferRelativeResize="0"/>
          <p:nvPr/>
        </p:nvPicPr>
        <p:blipFill>
          <a:blip r:embed="rId4">
            <a:alphaModFix/>
          </a:blip>
          <a:srcRect l="2814" t="45383" r="7875" b="33482"/>
          <a:stretch>
            <a:fillRect/>
          </a:stretch>
        </p:blipFill>
        <p:spPr>
          <a:xfrm>
            <a:off x="477669" y="4107976"/>
            <a:ext cx="7260612" cy="736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Variabel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87A66-1F04-4A4E-8BCD-911B974E6C63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166254" y="1555719"/>
            <a:ext cx="8814723" cy="1787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matematika</a:t>
            </a:r>
            <a:endParaRPr lang="en-US" sz="2000" u="sng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43 + 60 + 16 + 41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160</a:t>
            </a:r>
          </a:p>
        </p:txBody>
      </p:sp>
      <p:pic>
        <p:nvPicPr>
          <p:cNvPr id="10" name="Google Shape;194;p41"/>
          <p:cNvPicPr preferRelativeResize="0"/>
          <p:nvPr/>
        </p:nvPicPr>
        <p:blipFill>
          <a:blip r:embed="rId3">
            <a:alphaModFix/>
          </a:blip>
          <a:srcRect l="2164" t="30133" r="56074" b="41097"/>
          <a:stretch>
            <a:fillRect/>
          </a:stretch>
        </p:blipFill>
        <p:spPr>
          <a:xfrm>
            <a:off x="764274" y="3998795"/>
            <a:ext cx="3643953" cy="139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4;p41"/>
          <p:cNvPicPr preferRelativeResize="0"/>
          <p:nvPr/>
        </p:nvPicPr>
        <p:blipFill>
          <a:blip r:embed="rId3">
            <a:alphaModFix/>
          </a:blip>
          <a:srcRect l="55161" t="39676" r="19005" b="34610"/>
          <a:stretch>
            <a:fillRect/>
          </a:stretch>
        </p:blipFill>
        <p:spPr>
          <a:xfrm>
            <a:off x="5663821" y="4217158"/>
            <a:ext cx="2254155" cy="124422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ight Arrow 10"/>
          <p:cNvSpPr/>
          <p:nvPr/>
        </p:nvSpPr>
        <p:spPr>
          <a:xfrm>
            <a:off x="2129050" y="4844956"/>
            <a:ext cx="3507475" cy="245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Variabel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C63C5-41E8-458C-A142-A0B3B28F03A0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166254" y="1583017"/>
            <a:ext cx="8814723" cy="1187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160,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“y”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pembagian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tersimpan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dibagi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60</a:t>
            </a:r>
          </a:p>
        </p:txBody>
      </p:sp>
      <p:pic>
        <p:nvPicPr>
          <p:cNvPr id="7" name="Google Shape;199;p42"/>
          <p:cNvPicPr preferRelativeResize="0"/>
          <p:nvPr/>
        </p:nvPicPr>
        <p:blipFill>
          <a:blip r:embed="rId3">
            <a:alphaModFix/>
          </a:blip>
          <a:srcRect l="4116" t="25902" r="76445" b="28969"/>
          <a:stretch>
            <a:fillRect/>
          </a:stretch>
        </p:blipFill>
        <p:spPr>
          <a:xfrm>
            <a:off x="1760561" y="3534770"/>
            <a:ext cx="1665028" cy="218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9;p42"/>
          <p:cNvPicPr preferRelativeResize="0"/>
          <p:nvPr/>
        </p:nvPicPr>
        <p:blipFill>
          <a:blip r:embed="rId3">
            <a:alphaModFix/>
          </a:blip>
          <a:srcRect l="61317" t="17158" r="12552" b="61170"/>
          <a:stretch>
            <a:fillRect/>
          </a:stretch>
        </p:blipFill>
        <p:spPr>
          <a:xfrm>
            <a:off x="5063320" y="3100316"/>
            <a:ext cx="2238233" cy="1048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99;p42"/>
          <p:cNvPicPr preferRelativeResize="0"/>
          <p:nvPr/>
        </p:nvPicPr>
        <p:blipFill>
          <a:blip r:embed="rId3">
            <a:alphaModFix/>
          </a:blip>
          <a:srcRect l="61317" t="38500" r="12552" b="39452"/>
          <a:stretch>
            <a:fillRect/>
          </a:stretch>
        </p:blipFill>
        <p:spPr>
          <a:xfrm>
            <a:off x="5133834" y="4722125"/>
            <a:ext cx="2238233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ight Arrow 12"/>
          <p:cNvSpPr/>
          <p:nvPr/>
        </p:nvSpPr>
        <p:spPr>
          <a:xfrm>
            <a:off x="3562066" y="3616657"/>
            <a:ext cx="1501253" cy="286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3425588" y="5281684"/>
            <a:ext cx="1678675" cy="286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Variabel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58D11-B70E-4889-82C9-200CEBD9D659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166254" y="1460184"/>
            <a:ext cx="8814723" cy="1474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160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Kemudian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“x”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x/60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“x”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awalnya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160,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2.666…</a:t>
            </a:r>
          </a:p>
        </p:txBody>
      </p:sp>
      <p:pic>
        <p:nvPicPr>
          <p:cNvPr id="7" name="Google Shape;204;p43"/>
          <p:cNvPicPr preferRelativeResize="0"/>
          <p:nvPr/>
        </p:nvPicPr>
        <p:blipFill>
          <a:blip r:embed="rId3">
            <a:alphaModFix/>
          </a:blip>
          <a:srcRect l="4297" t="24374" r="77484" b="30759"/>
          <a:stretch>
            <a:fillRect/>
          </a:stretch>
        </p:blipFill>
        <p:spPr>
          <a:xfrm>
            <a:off x="873455" y="3343700"/>
            <a:ext cx="1610437" cy="215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04;p43"/>
          <p:cNvPicPr preferRelativeResize="0"/>
          <p:nvPr/>
        </p:nvPicPr>
        <p:blipFill>
          <a:blip r:embed="rId3">
            <a:alphaModFix/>
          </a:blip>
          <a:srcRect l="63253" t="35969" r="12326" b="39610"/>
          <a:stretch>
            <a:fillRect/>
          </a:stretch>
        </p:blipFill>
        <p:spPr>
          <a:xfrm>
            <a:off x="3261815" y="4476466"/>
            <a:ext cx="2158621" cy="117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04;p43"/>
          <p:cNvPicPr preferRelativeResize="0"/>
          <p:nvPr/>
        </p:nvPicPr>
        <p:blipFill>
          <a:blip r:embed="rId3">
            <a:alphaModFix/>
          </a:blip>
          <a:srcRect l="34380" t="70329" r="43232" b="16561"/>
          <a:stretch>
            <a:fillRect/>
          </a:stretch>
        </p:blipFill>
        <p:spPr>
          <a:xfrm>
            <a:off x="6237028" y="4872250"/>
            <a:ext cx="1978926" cy="63007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ight Arrow 10"/>
          <p:cNvSpPr/>
          <p:nvPr/>
        </p:nvSpPr>
        <p:spPr>
          <a:xfrm>
            <a:off x="2470245" y="5049672"/>
            <a:ext cx="696036" cy="245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45457" y="5036022"/>
            <a:ext cx="709683" cy="245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Variabel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BDC93-FEE5-40AE-8E03-EB887C98ACD6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166254" y="1419240"/>
            <a:ext cx="8814723" cy="176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total_min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menyimpan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Kemudian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total_min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matematika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tersimpan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total_hr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</a:p>
        </p:txBody>
      </p:sp>
      <p:pic>
        <p:nvPicPr>
          <p:cNvPr id="7" name="Google Shape;214;p45"/>
          <p:cNvPicPr preferRelativeResize="0"/>
          <p:nvPr/>
        </p:nvPicPr>
        <p:blipFill>
          <a:blip r:embed="rId3">
            <a:alphaModFix/>
          </a:blip>
          <a:srcRect l="5706" t="27312" r="979" b="13174"/>
          <a:stretch>
            <a:fillRect/>
          </a:stretch>
        </p:blipFill>
        <p:spPr>
          <a:xfrm>
            <a:off x="832513" y="3357351"/>
            <a:ext cx="7274257" cy="2224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Strings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</a:t>
            </a:r>
            <a:r>
              <a:rPr lang="en-US" dirty="0" smtClean="0"/>
              <a:t>4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C84E9-3809-4FB4-9C4F-5F25D76538B3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211F0-2487-406E-9B48-5D522D235AF6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296411"/>
            <a:ext cx="8814723" cy="941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kode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Python, string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kutip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(“…”)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atau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kutip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(‘…’)  </a:t>
            </a:r>
          </a:p>
        </p:txBody>
      </p:sp>
      <p:pic>
        <p:nvPicPr>
          <p:cNvPr id="8" name="Google Shape;229;p48"/>
          <p:cNvPicPr preferRelativeResize="0"/>
          <p:nvPr/>
        </p:nvPicPr>
        <p:blipFill>
          <a:blip r:embed="rId3">
            <a:alphaModFix/>
          </a:blip>
          <a:srcRect l="33698" t="50821" r="27949" b="38542"/>
          <a:stretch>
            <a:fillRect/>
          </a:stretch>
        </p:blipFill>
        <p:spPr>
          <a:xfrm>
            <a:off x="3302757" y="5186150"/>
            <a:ext cx="2975212" cy="791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29;p48"/>
          <p:cNvPicPr preferRelativeResize="0"/>
          <p:nvPr/>
        </p:nvPicPr>
        <p:blipFill>
          <a:blip r:embed="rId3">
            <a:alphaModFix/>
          </a:blip>
          <a:srcRect l="33217" t="28693" r="27543" b="61458"/>
          <a:stretch>
            <a:fillRect/>
          </a:stretch>
        </p:blipFill>
        <p:spPr>
          <a:xfrm>
            <a:off x="3138985" y="3302757"/>
            <a:ext cx="3179927" cy="7369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2006220" y="2497530"/>
            <a:ext cx="4858603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String yang </a:t>
            </a:r>
            <a:r>
              <a:rPr lang="en-US" b="1" dirty="0" err="1" smtClean="0"/>
              <a:t>berada</a:t>
            </a:r>
            <a:r>
              <a:rPr lang="en-US" b="1" dirty="0" smtClean="0"/>
              <a:t> </a:t>
            </a:r>
            <a:r>
              <a:rPr lang="en-US" b="1" dirty="0" err="1" smtClean="0"/>
              <a:t>diantara</a:t>
            </a:r>
            <a:r>
              <a:rPr lang="en-US" b="1" dirty="0" smtClean="0"/>
              <a:t> </a:t>
            </a:r>
            <a:r>
              <a:rPr lang="en-US" b="1" dirty="0" err="1" smtClean="0"/>
              <a:t>kutip</a:t>
            </a:r>
            <a:r>
              <a:rPr lang="en-US" b="1" dirty="0" smtClean="0"/>
              <a:t> </a:t>
            </a:r>
            <a:r>
              <a:rPr lang="en-US" b="1" dirty="0" err="1" smtClean="0"/>
              <a:t>dua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2035789" y="4260366"/>
            <a:ext cx="4858603" cy="50759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String yang </a:t>
            </a:r>
            <a:r>
              <a:rPr lang="en-US" b="1" dirty="0" err="1" smtClean="0"/>
              <a:t>berada</a:t>
            </a:r>
            <a:r>
              <a:rPr lang="en-US" b="1" dirty="0" smtClean="0"/>
              <a:t> </a:t>
            </a:r>
            <a:r>
              <a:rPr lang="en-US" b="1" dirty="0" err="1" smtClean="0"/>
              <a:t>diantara</a:t>
            </a:r>
            <a:r>
              <a:rPr lang="en-US" b="1" dirty="0" smtClean="0"/>
              <a:t> </a:t>
            </a:r>
            <a:r>
              <a:rPr lang="en-US" b="1" dirty="0" err="1" smtClean="0"/>
              <a:t>kutip</a:t>
            </a:r>
            <a:r>
              <a:rPr lang="en-US" b="1" dirty="0" smtClean="0"/>
              <a:t> </a:t>
            </a:r>
            <a:r>
              <a:rPr lang="en-US" b="1" dirty="0" err="1" smtClean="0"/>
              <a:t>satu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92B33-EEDF-436D-8CB4-03D51F578B78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391947"/>
            <a:ext cx="8814723" cy="627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Strings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berupa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digit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angka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spasi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ditullis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kutip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12" name="Google Shape;234;p49"/>
          <p:cNvPicPr preferRelativeResize="0"/>
          <p:nvPr/>
        </p:nvPicPr>
        <p:blipFill>
          <a:blip r:embed="rId3">
            <a:alphaModFix/>
          </a:blip>
          <a:srcRect l="33950" t="27312" r="38266" b="59713"/>
          <a:stretch>
            <a:fillRect/>
          </a:stretch>
        </p:blipFill>
        <p:spPr>
          <a:xfrm>
            <a:off x="3302766" y="2088110"/>
            <a:ext cx="2388358" cy="62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34;p49"/>
          <p:cNvPicPr preferRelativeResize="0"/>
          <p:nvPr/>
        </p:nvPicPr>
        <p:blipFill>
          <a:blip r:embed="rId3">
            <a:alphaModFix/>
          </a:blip>
          <a:srcRect l="29663" t="50958" r="34297" b="33200"/>
          <a:stretch>
            <a:fillRect/>
          </a:stretch>
        </p:blipFill>
        <p:spPr>
          <a:xfrm>
            <a:off x="2922896" y="4053385"/>
            <a:ext cx="3098042" cy="766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tent Placeholder 6"/>
          <p:cNvSpPr txBox="1">
            <a:spLocks/>
          </p:cNvSpPr>
          <p:nvPr/>
        </p:nvSpPr>
        <p:spPr>
          <a:xfrm>
            <a:off x="165501" y="2991002"/>
            <a:ext cx="8814723" cy="707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Strings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berupa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khusus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ditulis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kutip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Program </a:t>
            </a:r>
            <a:r>
              <a:rPr lang="en-US" dirty="0" err="1" smtClean="0"/>
              <a:t>Pertama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1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CFCE1-195F-4730-82B1-52070D688C8F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7856-FC47-423D-9B7F-B60F8DFC6CA4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583018"/>
            <a:ext cx="8814723" cy="1555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dimulai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0 (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nol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).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Strings “MICHAEL JACKSON”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mulai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0 (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nol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sampai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ke-14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Misal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 Name [0] = M</a:t>
            </a:r>
          </a:p>
        </p:txBody>
      </p:sp>
      <p:pic>
        <p:nvPicPr>
          <p:cNvPr id="8" name="Google Shape;239;p50"/>
          <p:cNvPicPr preferRelativeResize="0"/>
          <p:nvPr/>
        </p:nvPicPr>
        <p:blipFill>
          <a:blip r:embed="rId3">
            <a:alphaModFix/>
          </a:blip>
          <a:srcRect l="2136" t="19125" r="1981" b="14484"/>
          <a:stretch>
            <a:fillRect/>
          </a:stretch>
        </p:blipFill>
        <p:spPr>
          <a:xfrm>
            <a:off x="573212" y="3330079"/>
            <a:ext cx="7779220" cy="2593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8491A-FF50-40DE-95AB-41C2DCF77F5B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233741" y="1528427"/>
            <a:ext cx="8814723" cy="1392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negatif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dimulai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akhir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(-1)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dimulai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“n”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seterusnya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9" name="Google Shape;244;p51"/>
          <p:cNvPicPr preferRelativeResize="0"/>
          <p:nvPr/>
        </p:nvPicPr>
        <p:blipFill>
          <a:blip r:embed="rId3">
            <a:alphaModFix/>
          </a:blip>
          <a:srcRect l="2160" t="22799" b="14303"/>
          <a:stretch>
            <a:fillRect/>
          </a:stretch>
        </p:blipFill>
        <p:spPr>
          <a:xfrm>
            <a:off x="600503" y="3125361"/>
            <a:ext cx="7806521" cy="2606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Strings: </a:t>
            </a:r>
            <a:r>
              <a:rPr lang="en-US" dirty="0" err="1" smtClean="0"/>
              <a:t>Pemotongan</a:t>
            </a:r>
            <a:r>
              <a:rPr lang="en-US" dirty="0" smtClean="0"/>
              <a:t> (Slicing)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B2D8A-4FB0-436A-83BA-479B20EE5803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296410"/>
            <a:ext cx="8814723" cy="1228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Pemotongan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Name [0:4]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artinya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mengambil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mulai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0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sampai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batas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ke-4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Name [0:4] =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Mich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Google Shape;249;p52"/>
          <p:cNvPicPr preferRelativeResize="0"/>
          <p:nvPr/>
        </p:nvPicPr>
        <p:blipFill>
          <a:blip r:embed="rId3">
            <a:alphaModFix/>
          </a:blip>
          <a:srcRect l="1801" t="19688" r="3551" b="35678"/>
          <a:stretch>
            <a:fillRect/>
          </a:stretch>
        </p:blipFill>
        <p:spPr>
          <a:xfrm>
            <a:off x="928048" y="2920628"/>
            <a:ext cx="6796586" cy="15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49;p52"/>
          <p:cNvPicPr preferRelativeResize="0"/>
          <p:nvPr/>
        </p:nvPicPr>
        <p:blipFill>
          <a:blip r:embed="rId3">
            <a:alphaModFix/>
          </a:blip>
          <a:srcRect l="1801" t="71351" r="11292" b="15669"/>
          <a:stretch>
            <a:fillRect/>
          </a:stretch>
        </p:blipFill>
        <p:spPr>
          <a:xfrm>
            <a:off x="818866" y="5718412"/>
            <a:ext cx="6741994" cy="5186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roup 47"/>
          <p:cNvGrpSpPr/>
          <p:nvPr/>
        </p:nvGrpSpPr>
        <p:grpSpPr>
          <a:xfrm>
            <a:off x="914399" y="4436317"/>
            <a:ext cx="8134066" cy="722544"/>
            <a:chOff x="914399" y="4040525"/>
            <a:chExt cx="8134066" cy="722544"/>
          </a:xfrm>
        </p:grpSpPr>
        <p:sp>
          <p:nvSpPr>
            <p:cNvPr id="10" name="Rectangle 9"/>
            <p:cNvSpPr/>
            <p:nvPr/>
          </p:nvSpPr>
          <p:spPr>
            <a:xfrm>
              <a:off x="914399" y="4339987"/>
              <a:ext cx="368489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26107" y="4328615"/>
              <a:ext cx="368489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87857" y="4339988"/>
              <a:ext cx="368489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13212" y="4328615"/>
              <a:ext cx="368489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3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636293" y="4328616"/>
              <a:ext cx="368489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4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88943" y="4330890"/>
              <a:ext cx="368489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5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52968" y="4317242"/>
              <a:ext cx="368489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6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032914" y="4319517"/>
              <a:ext cx="368489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7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44622" y="4321791"/>
              <a:ext cx="368489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8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56330" y="4310417"/>
              <a:ext cx="368489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9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252113" y="4310418"/>
              <a:ext cx="452650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677473" y="4312690"/>
              <a:ext cx="452650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075537" y="4301314"/>
              <a:ext cx="452650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53217" y="4287666"/>
              <a:ext cx="452650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13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992225" y="4289938"/>
              <a:ext cx="452650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14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444875" y="4292213"/>
              <a:ext cx="452650" cy="423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15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 rot="5400000">
              <a:off x="962165" y="4223982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1387525" y="4226254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1837909" y="4239902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2263269" y="4228526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2713653" y="4228526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3139013" y="4217150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3591669" y="4219422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>
              <a:off x="4082985" y="4219426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4478770" y="4233073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4890478" y="4235348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5354502" y="4235348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5777582" y="4248996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6202938" y="4251271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6666962" y="4183033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7103690" y="4183033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7499474" y="4169385"/>
              <a:ext cx="259307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7765575" y="4271750"/>
              <a:ext cx="1282890" cy="4230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Batas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indeks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49" name="Oval 48"/>
          <p:cNvSpPr/>
          <p:nvPr/>
        </p:nvSpPr>
        <p:spPr>
          <a:xfrm>
            <a:off x="2674962" y="4722125"/>
            <a:ext cx="354842" cy="50496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267794" y="5747997"/>
            <a:ext cx="354842" cy="50496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121392" y="3864590"/>
            <a:ext cx="354842" cy="50496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956192" y="5750286"/>
            <a:ext cx="354842" cy="50496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Strings: </a:t>
            </a:r>
            <a:r>
              <a:rPr lang="en-US" dirty="0" err="1" smtClean="0"/>
              <a:t>Pengambilan</a:t>
            </a:r>
            <a:r>
              <a:rPr lang="en-US" dirty="0" smtClean="0"/>
              <a:t> </a:t>
            </a:r>
            <a:r>
              <a:rPr lang="en-US" dirty="0" err="1" smtClean="0"/>
              <a:t>Karakter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Langkah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dirty="0" smtClean="0"/>
              <a:t> (Stride)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F1BC6-A4E7-4C33-90EA-1C64EE6A3DCB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296411"/>
            <a:ext cx="8814723" cy="941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diambil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langkah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kondisi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tertentu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8" name="Google Shape;254;p53"/>
          <p:cNvPicPr preferRelativeResize="0"/>
          <p:nvPr/>
        </p:nvPicPr>
        <p:blipFill>
          <a:blip r:embed="rId3">
            <a:alphaModFix/>
          </a:blip>
          <a:srcRect t="22799" r="3136" b="15431"/>
          <a:stretch>
            <a:fillRect/>
          </a:stretch>
        </p:blipFill>
        <p:spPr>
          <a:xfrm>
            <a:off x="795268" y="2374712"/>
            <a:ext cx="7134081" cy="2238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BE60-FED0-410D-B068-2A594A2A5F4B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296411"/>
            <a:ext cx="8814723" cy="941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Panjang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banyak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diketahui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LEN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</a:p>
        </p:txBody>
      </p:sp>
      <p:pic>
        <p:nvPicPr>
          <p:cNvPr id="8" name="Google Shape;259;p54"/>
          <p:cNvPicPr preferRelativeResize="0"/>
          <p:nvPr/>
        </p:nvPicPr>
        <p:blipFill>
          <a:blip r:embed="rId3">
            <a:alphaModFix/>
          </a:blip>
          <a:srcRect l="2908" t="19907" r="2445" b="33628"/>
          <a:stretch>
            <a:fillRect/>
          </a:stretch>
        </p:blipFill>
        <p:spPr>
          <a:xfrm>
            <a:off x="368490" y="2483893"/>
            <a:ext cx="8366077" cy="2224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41089-D4CD-434D-AE41-467AB8696048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296411"/>
            <a:ext cx="8814723" cy="941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penambahan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plus (+)</a:t>
            </a:r>
          </a:p>
        </p:txBody>
      </p:sp>
      <p:pic>
        <p:nvPicPr>
          <p:cNvPr id="8" name="Google Shape;264;p55"/>
          <p:cNvPicPr preferRelativeResize="0"/>
          <p:nvPr/>
        </p:nvPicPr>
        <p:blipFill>
          <a:blip r:embed="rId3">
            <a:alphaModFix/>
          </a:blip>
          <a:srcRect l="1709" t="22235" r="17534" b="17969"/>
          <a:stretch>
            <a:fillRect/>
          </a:stretch>
        </p:blipFill>
        <p:spPr>
          <a:xfrm>
            <a:off x="573211" y="2333787"/>
            <a:ext cx="6987653" cy="2893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E2BF-854D-4A32-944A-EA42B2771691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36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583019"/>
            <a:ext cx="8814723" cy="941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Strings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operator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perkalian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asterik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(*)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sebanyak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angka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dikalikan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8" name="Google Shape;269;p56"/>
          <p:cNvPicPr preferRelativeResize="0"/>
          <p:nvPr/>
        </p:nvPicPr>
        <p:blipFill>
          <a:blip r:embed="rId3">
            <a:alphaModFix/>
          </a:blip>
          <a:srcRect t="37466" b="14867"/>
          <a:stretch>
            <a:fillRect/>
          </a:stretch>
        </p:blipFill>
        <p:spPr>
          <a:xfrm>
            <a:off x="152400" y="2647678"/>
            <a:ext cx="8723031" cy="2306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1BA62-DBB9-4023-87F6-9FC6CD6E8256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473835"/>
            <a:ext cx="8814723" cy="12284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Strings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tersimpan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sifatnya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tetap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(immutable),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artinya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diubah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tetapi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dimanipulasi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operator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9" name="Google Shape;274;p57"/>
          <p:cNvPicPr preferRelativeResize="0"/>
          <p:nvPr/>
        </p:nvPicPr>
        <p:blipFill>
          <a:blip r:embed="rId3">
            <a:alphaModFix/>
          </a:blip>
          <a:srcRect l="16208" t="21671" r="13021" b="14020"/>
          <a:stretch>
            <a:fillRect/>
          </a:stretch>
        </p:blipFill>
        <p:spPr>
          <a:xfrm>
            <a:off x="1719618" y="2988869"/>
            <a:ext cx="5636526" cy="2497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FB174-1A34-4534-9C22-32A65C3D38B6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38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637609"/>
            <a:ext cx="8814723" cy="2361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Escape sequences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backslash ( \ )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sulit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input.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Misalkan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memotong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berpindah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baris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Hal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escape sequences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\n</a:t>
            </a:r>
          </a:p>
        </p:txBody>
      </p:sp>
      <p:pic>
        <p:nvPicPr>
          <p:cNvPr id="8" name="Google Shape;279;p58"/>
          <p:cNvPicPr preferRelativeResize="0"/>
          <p:nvPr/>
        </p:nvPicPr>
        <p:blipFill>
          <a:blip r:embed="rId3">
            <a:alphaModFix/>
          </a:blip>
          <a:srcRect l="5421" t="46492" r="22250" b="23328"/>
          <a:stretch>
            <a:fillRect/>
          </a:stretch>
        </p:blipFill>
        <p:spPr>
          <a:xfrm>
            <a:off x="1173709" y="4326343"/>
            <a:ext cx="6127844" cy="12692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78F8F-9E47-44B1-8C38-03318404159D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39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637610"/>
            <a:ext cx="8814723" cy="996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Escape sequences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\t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jarak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kata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terdapat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sejauh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jarak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tab”.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 </a:t>
            </a:r>
          </a:p>
        </p:txBody>
      </p:sp>
      <p:pic>
        <p:nvPicPr>
          <p:cNvPr id="9" name="Google Shape;284;p59"/>
          <p:cNvPicPr preferRelativeResize="0"/>
          <p:nvPr/>
        </p:nvPicPr>
        <p:blipFill>
          <a:blip r:embed="rId3">
            <a:alphaModFix/>
          </a:blip>
          <a:srcRect l="6855" t="26466" r="24012" b="28969"/>
          <a:stretch>
            <a:fillRect/>
          </a:stretch>
        </p:blipFill>
        <p:spPr>
          <a:xfrm>
            <a:off x="1624084" y="3261815"/>
            <a:ext cx="5186149" cy="1801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</a:t>
            </a:r>
            <a:r>
              <a:rPr lang="en-US" dirty="0" err="1" smtClean="0"/>
              <a:t>Pertama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87DCA-4B71-4B35-BEEF-ECF930F047A1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  <p:pic>
        <p:nvPicPr>
          <p:cNvPr id="7" name="Google Shape;59;p14"/>
          <p:cNvPicPr preferRelativeResize="0"/>
          <p:nvPr/>
        </p:nvPicPr>
        <p:blipFill>
          <a:blip r:embed="rId3">
            <a:alphaModFix/>
          </a:blip>
          <a:srcRect l="23542" t="56149" r="51876" b="34728"/>
          <a:stretch>
            <a:fillRect/>
          </a:stretch>
        </p:blipFill>
        <p:spPr>
          <a:xfrm>
            <a:off x="3720661" y="5344511"/>
            <a:ext cx="2112580" cy="44143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056274" y="2869302"/>
            <a:ext cx="6999896" cy="3941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Kode</a:t>
            </a:r>
            <a:r>
              <a:rPr lang="en-US" dirty="0" smtClean="0"/>
              <a:t> program </a:t>
            </a:r>
            <a:r>
              <a:rPr lang="en-US" dirty="0" err="1" smtClean="0"/>
              <a:t>pada</a:t>
            </a:r>
            <a:r>
              <a:rPr lang="en-US" dirty="0" smtClean="0"/>
              <a:t> Python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mencetak</a:t>
            </a:r>
            <a:r>
              <a:rPr lang="en-US" dirty="0" smtClean="0"/>
              <a:t> string </a:t>
            </a:r>
            <a:r>
              <a:rPr lang="en-US" dirty="0" err="1" smtClean="0"/>
              <a:t>dengan</a:t>
            </a:r>
            <a:r>
              <a:rPr lang="en-US" dirty="0" smtClean="0"/>
              <a:t> “</a:t>
            </a:r>
            <a:r>
              <a:rPr lang="en-US" b="1" dirty="0" smtClean="0"/>
              <a:t>print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2000" b="1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print</a:t>
            </a:r>
            <a:r>
              <a:rPr kumimoji="0" lang="en-US" sz="200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 </a:t>
            </a:r>
            <a:r>
              <a:rPr kumimoji="0" lang="en-US" sz="200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aseline="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aseline="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aseline="0" dirty="0" err="1" smtClean="0">
                <a:solidFill>
                  <a:schemeClr val="bg2">
                    <a:lumMod val="25000"/>
                  </a:schemeClr>
                </a:solidFill>
              </a:rPr>
              <a:t>mencetak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output program)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berupa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petik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(“…”)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atau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petik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(‘…’)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Google Shape;59;p14"/>
          <p:cNvPicPr preferRelativeResize="0"/>
          <p:nvPr/>
        </p:nvPicPr>
        <p:blipFill>
          <a:blip r:embed="rId3">
            <a:alphaModFix/>
          </a:blip>
          <a:srcRect l="23542" t="40510" r="40869" b="43742"/>
          <a:stretch>
            <a:fillRect/>
          </a:stretch>
        </p:blipFill>
        <p:spPr>
          <a:xfrm>
            <a:off x="3084783" y="3557732"/>
            <a:ext cx="3058511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271741" y="4535197"/>
            <a:ext cx="6416566" cy="39413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kode</a:t>
            </a:r>
            <a:r>
              <a:rPr lang="en-US" dirty="0" smtClean="0"/>
              <a:t> program </a:t>
            </a:r>
            <a:r>
              <a:rPr lang="en-US" dirty="0" err="1" smtClean="0"/>
              <a:t>diatas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89A19-AFEB-418C-9FB5-64CE203901BF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40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501130"/>
            <a:ext cx="8814723" cy="846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Escape sequences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double backslash ( \ \ )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menampilkan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backslash ( \ )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strings. </a:t>
            </a:r>
          </a:p>
        </p:txBody>
      </p:sp>
      <p:pic>
        <p:nvPicPr>
          <p:cNvPr id="8" name="Google Shape;289;p60"/>
          <p:cNvPicPr preferRelativeResize="0"/>
          <p:nvPr/>
        </p:nvPicPr>
        <p:blipFill>
          <a:blip r:embed="rId3">
            <a:alphaModFix/>
          </a:blip>
          <a:srcRect l="7187" t="25620" r="23504" b="28687"/>
          <a:stretch>
            <a:fillRect/>
          </a:stretch>
        </p:blipFill>
        <p:spPr>
          <a:xfrm>
            <a:off x="1528553" y="2702258"/>
            <a:ext cx="5554639" cy="2019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1FD3-8EFF-4DF7-81C0-1D113C315DF7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41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405594"/>
            <a:ext cx="8814723" cy="996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Escape sequences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ingin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menambahkan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8" name="Google Shape;294;p61"/>
          <p:cNvPicPr preferRelativeResize="0"/>
          <p:nvPr/>
        </p:nvPicPr>
        <p:blipFill>
          <a:blip r:embed="rId3">
            <a:alphaModFix/>
          </a:blip>
          <a:srcRect l="8086" t="26748" r="24056" b="29533"/>
          <a:stretch>
            <a:fillRect/>
          </a:stretch>
        </p:blipFill>
        <p:spPr>
          <a:xfrm>
            <a:off x="1624085" y="2825088"/>
            <a:ext cx="5322626" cy="17878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0BFA7-46F6-44EC-8F80-950447F1369C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42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187226"/>
            <a:ext cx="8814723" cy="996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Strings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Strings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untaian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karakter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berurutan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dimanipulasi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8" name="Google Shape;299;p62"/>
          <p:cNvPicPr preferRelativeResize="0"/>
          <p:nvPr/>
        </p:nvPicPr>
        <p:blipFill>
          <a:blip r:embed="rId3">
            <a:alphaModFix/>
          </a:blip>
          <a:srcRect l="12081" t="19415" r="3950" b="8943"/>
          <a:stretch>
            <a:fillRect/>
          </a:stretch>
        </p:blipFill>
        <p:spPr>
          <a:xfrm>
            <a:off x="1460316" y="2347412"/>
            <a:ext cx="5759355" cy="2634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136E-4A5C-40E0-9B34-805969010FB9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43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405593"/>
            <a:ext cx="8814723" cy="1883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Strings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tertentu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 Strings A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B.</a:t>
            </a:r>
          </a:p>
        </p:txBody>
      </p:sp>
      <p:pic>
        <p:nvPicPr>
          <p:cNvPr id="8" name="Google Shape;304;p63"/>
          <p:cNvPicPr preferRelativeResize="0"/>
          <p:nvPr/>
        </p:nvPicPr>
        <p:blipFill>
          <a:blip r:embed="rId3">
            <a:alphaModFix/>
          </a:blip>
          <a:srcRect l="31166" t="12645" r="36854" b="3302"/>
          <a:stretch>
            <a:fillRect/>
          </a:stretch>
        </p:blipFill>
        <p:spPr>
          <a:xfrm>
            <a:off x="3480179" y="3384692"/>
            <a:ext cx="1897040" cy="27704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F04E5-0564-4AAB-85D6-ECD6E6D57A6C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44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391945"/>
            <a:ext cx="8814723" cy="1078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String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upper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mengubah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huruf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kecil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menjadi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huruf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capital/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huruf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besar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 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105473" y="2975212"/>
            <a:ext cx="6523632" cy="2620378"/>
            <a:chOff x="1105473" y="2975212"/>
            <a:chExt cx="6523632" cy="2620378"/>
          </a:xfrm>
        </p:grpSpPr>
        <p:pic>
          <p:nvPicPr>
            <p:cNvPr id="9" name="Google Shape;309;p64"/>
            <p:cNvPicPr preferRelativeResize="0"/>
            <p:nvPr/>
          </p:nvPicPr>
          <p:blipFill>
            <a:blip r:embed="rId3">
              <a:alphaModFix/>
            </a:blip>
            <a:srcRect t="13492" r="3977" b="8379"/>
            <a:stretch>
              <a:fillRect/>
            </a:stretch>
          </p:blipFill>
          <p:spPr>
            <a:xfrm>
              <a:off x="1105473" y="3098059"/>
              <a:ext cx="6523632" cy="24975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/>
            <p:cNvSpPr/>
            <p:nvPr/>
          </p:nvSpPr>
          <p:spPr>
            <a:xfrm>
              <a:off x="1364776" y="2975212"/>
              <a:ext cx="1856096" cy="354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55C7E-2694-43BA-A7FF-21F986A394B9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45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391945"/>
            <a:ext cx="8814723" cy="969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Strings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replace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mengubah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bagian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tertentu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kata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tertentu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kata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   </a:t>
            </a:r>
          </a:p>
        </p:txBody>
      </p:sp>
      <p:pic>
        <p:nvPicPr>
          <p:cNvPr id="8" name="Google Shape;314;p65"/>
          <p:cNvPicPr preferRelativeResize="0"/>
          <p:nvPr/>
        </p:nvPicPr>
        <p:blipFill>
          <a:blip r:embed="rId3">
            <a:alphaModFix/>
          </a:blip>
          <a:srcRect t="22852" r="7385" b="38135"/>
          <a:stretch>
            <a:fillRect/>
          </a:stretch>
        </p:blipFill>
        <p:spPr>
          <a:xfrm>
            <a:off x="439002" y="3125349"/>
            <a:ext cx="8186382" cy="1883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CBB1-FFB5-4819-9D15-A5F761696FCF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46</a:t>
            </a:fld>
            <a:endParaRPr lang="id-ID" dirty="0"/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179149" y="1391945"/>
            <a:ext cx="8814723" cy="1187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Strings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Find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mencari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bagian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tertentu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28049" y="2811450"/>
            <a:ext cx="6755207" cy="2718173"/>
            <a:chOff x="818865" y="2456602"/>
            <a:chExt cx="6755207" cy="2718173"/>
          </a:xfrm>
        </p:grpSpPr>
        <p:pic>
          <p:nvPicPr>
            <p:cNvPr id="9" name="Google Shape;319;p66"/>
            <p:cNvPicPr preferRelativeResize="0"/>
            <p:nvPr/>
          </p:nvPicPr>
          <p:blipFill>
            <a:blip r:embed="rId3">
              <a:alphaModFix/>
            </a:blip>
            <a:srcRect t="22517"/>
            <a:stretch>
              <a:fillRect/>
            </a:stretch>
          </p:blipFill>
          <p:spPr>
            <a:xfrm>
              <a:off x="818865" y="2456602"/>
              <a:ext cx="6755207" cy="26613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7"/>
            <p:cNvSpPr/>
            <p:nvPr/>
          </p:nvSpPr>
          <p:spPr>
            <a:xfrm>
              <a:off x="1146412" y="4749421"/>
              <a:ext cx="1419367" cy="341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48060" y="4833581"/>
              <a:ext cx="1419367" cy="341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=""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=""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=""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=""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=""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6A418-F28D-4E55-8611-F024E194F86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24/06/2019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Pendahuluan Pemrograman Python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218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</a:t>
            </a:r>
            <a:r>
              <a:rPr lang="en-US" dirty="0" err="1" smtClean="0"/>
              <a:t>Pertama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28E3-3854-4D26-9251-C430665B8989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pic>
        <p:nvPicPr>
          <p:cNvPr id="7" name="Google Shape;64;p15"/>
          <p:cNvPicPr preferRelativeResize="0"/>
          <p:nvPr/>
        </p:nvPicPr>
        <p:blipFill>
          <a:blip r:embed="rId3">
            <a:alphaModFix/>
          </a:blip>
          <a:srcRect l="1349" t="36275" r="1367" b="31469"/>
          <a:stretch>
            <a:fillRect/>
          </a:stretch>
        </p:blipFill>
        <p:spPr>
          <a:xfrm>
            <a:off x="0" y="2948164"/>
            <a:ext cx="8891752" cy="18288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55851" y="1539767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u="sng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Jupiter Notebook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Tampilan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berikut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jupiter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notebook yang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digunakan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mengetikkan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kode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 Python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01985" y="3669476"/>
            <a:ext cx="4180110" cy="42751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Cell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mengetikkan</a:t>
            </a:r>
            <a:r>
              <a:rPr lang="en-US" dirty="0" smtClean="0"/>
              <a:t> </a:t>
            </a:r>
            <a:r>
              <a:rPr lang="en-US" dirty="0" err="1" smtClean="0"/>
              <a:t>kode</a:t>
            </a:r>
            <a:r>
              <a:rPr lang="en-US" dirty="0" smtClean="0"/>
              <a:t> program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8217729" y="3645726"/>
            <a:ext cx="486888" cy="451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2743200" y="3895106"/>
            <a:ext cx="1330036" cy="158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976256" y="2598717"/>
            <a:ext cx="3849584" cy="42751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dirty="0" err="1" smtClean="0"/>
              <a:t>menjalankan</a:t>
            </a:r>
            <a:r>
              <a:rPr lang="en-US" dirty="0" smtClean="0"/>
              <a:t> </a:t>
            </a:r>
            <a:r>
              <a:rPr lang="en-US" dirty="0" err="1" smtClean="0"/>
              <a:t>kode</a:t>
            </a:r>
            <a:r>
              <a:rPr lang="en-US" dirty="0" smtClean="0"/>
              <a:t> program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781298" y="3301340"/>
            <a:ext cx="356260" cy="32063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rot="10800000" flipV="1">
            <a:off x="2173184" y="2802576"/>
            <a:ext cx="1721922" cy="498763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871365" y="2598718"/>
            <a:ext cx="486888" cy="451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2301835" y="4748151"/>
            <a:ext cx="4395848" cy="42751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</a:t>
            </a:r>
            <a:r>
              <a:rPr lang="en-US" dirty="0" err="1" smtClean="0"/>
              <a:t>kode</a:t>
            </a:r>
            <a:r>
              <a:rPr lang="en-US" dirty="0" smtClean="0"/>
              <a:t> program </a:t>
            </a: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dijalankan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6729354" y="4710546"/>
            <a:ext cx="486888" cy="451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cxnSp>
        <p:nvCxnSpPr>
          <p:cNvPr id="23" name="Straight Arrow Connector 22"/>
          <p:cNvCxnSpPr/>
          <p:nvPr/>
        </p:nvCxnSpPr>
        <p:spPr>
          <a:xfrm rot="16200000" flipV="1">
            <a:off x="1603169" y="4429497"/>
            <a:ext cx="581891" cy="48688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</a:t>
            </a:r>
            <a:r>
              <a:rPr lang="en-US" dirty="0" err="1" smtClean="0"/>
              <a:t>Pertama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4E64A-BA23-4C19-8A63-74BFC687643C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pic>
        <p:nvPicPr>
          <p:cNvPr id="7" name="Google Shape;69;p16"/>
          <p:cNvPicPr preferRelativeResize="0"/>
          <p:nvPr/>
        </p:nvPicPr>
        <p:blipFill>
          <a:blip r:embed="rId3">
            <a:alphaModFix/>
          </a:blip>
          <a:srcRect l="21831" t="28265" r="41739" b="33940"/>
          <a:stretch>
            <a:fillRect/>
          </a:stretch>
        </p:blipFill>
        <p:spPr>
          <a:xfrm>
            <a:off x="570026" y="3313211"/>
            <a:ext cx="3170712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611013"/>
            <a:ext cx="8814723" cy="1298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sz="2000" b="1" u="sng" dirty="0" err="1" smtClean="0">
                <a:solidFill>
                  <a:schemeClr val="bg2">
                    <a:lumMod val="25000"/>
                  </a:schemeClr>
                </a:solidFill>
              </a:rPr>
              <a:t>Komenta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kode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Python</a:t>
            </a:r>
            <a:endParaRPr kumimoji="0" lang="en-US" sz="2000" i="0" u="sng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Komentar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ditambahkan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saat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menuliskan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kode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 Python.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aseline="0" dirty="0" err="1" smtClean="0">
                <a:solidFill>
                  <a:schemeClr val="bg2">
                    <a:lumMod val="25000"/>
                  </a:schemeClr>
                </a:solidFill>
              </a:rPr>
              <a:t>Komentar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dieksekusi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kode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dijalankan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Komentar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dituliskan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dahului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oleh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pagar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/sharp (#)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88781" y="2990602"/>
            <a:ext cx="4027712" cy="5838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Komentar</a:t>
            </a:r>
            <a:r>
              <a:rPr lang="en-US" dirty="0" smtClean="0"/>
              <a:t>,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dieksekusi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kode</a:t>
            </a:r>
            <a:r>
              <a:rPr lang="en-US" dirty="0" smtClean="0"/>
              <a:t> program </a:t>
            </a:r>
            <a:r>
              <a:rPr lang="en-US" dirty="0" err="1" smtClean="0"/>
              <a:t>dijalankan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710552" y="3855517"/>
            <a:ext cx="4027712" cy="3245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Kode</a:t>
            </a:r>
            <a:r>
              <a:rPr lang="en-US" dirty="0" smtClean="0"/>
              <a:t> program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20448" y="4661058"/>
            <a:ext cx="4027712" cy="3245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program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3467595" y="3301339"/>
            <a:ext cx="1021278" cy="344385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3657605" y="4013860"/>
            <a:ext cx="938147" cy="11876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 flipV="1">
            <a:off x="2766951" y="4809505"/>
            <a:ext cx="1757548" cy="23751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</a:t>
            </a:r>
            <a:r>
              <a:rPr lang="en-US" dirty="0" err="1" smtClean="0"/>
              <a:t>Pertama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98B54-E7A8-428D-B6D3-AAB2249EBB34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pic>
        <p:nvPicPr>
          <p:cNvPr id="7" name="Google Shape;74;p17"/>
          <p:cNvPicPr preferRelativeResize="0"/>
          <p:nvPr/>
        </p:nvPicPr>
        <p:blipFill>
          <a:blip r:embed="rId3">
            <a:alphaModFix/>
          </a:blip>
          <a:srcRect l="24540" t="43235" r="23240" b="34431"/>
          <a:stretch>
            <a:fillRect/>
          </a:stretch>
        </p:blipFill>
        <p:spPr>
          <a:xfrm>
            <a:off x="558140" y="2956955"/>
            <a:ext cx="4476997" cy="10806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432888"/>
            <a:ext cx="8814723" cy="538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kode</a:t>
            </a:r>
            <a:r>
              <a:rPr kumimoji="0" lang="en-US" sz="200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 yang </a:t>
            </a:r>
            <a:r>
              <a:rPr kumimoji="0" lang="en-US" sz="200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salah</a:t>
            </a:r>
            <a:r>
              <a:rPr kumimoji="0" lang="en-US" sz="200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sintaks</a:t>
            </a:r>
            <a:endParaRPr kumimoji="0" lang="en-US" sz="2000" i="0" u="sng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475013" y="2885704"/>
            <a:ext cx="819397" cy="65314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53596" y="2406727"/>
            <a:ext cx="4789708" cy="3245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Perintah</a:t>
            </a:r>
            <a:r>
              <a:rPr lang="en-US" dirty="0" smtClean="0"/>
              <a:t> yang </a:t>
            </a:r>
            <a:r>
              <a:rPr lang="en-US" dirty="0" err="1" smtClean="0"/>
              <a:t>salah</a:t>
            </a:r>
            <a:r>
              <a:rPr lang="en-US" dirty="0" smtClean="0"/>
              <a:t>, </a:t>
            </a:r>
            <a:r>
              <a:rPr lang="en-US" dirty="0" err="1" smtClean="0"/>
              <a:t>seharusnya</a:t>
            </a:r>
            <a:r>
              <a:rPr lang="en-US" dirty="0" smtClean="0"/>
              <a:t> “print”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1140031" y="2612570"/>
            <a:ext cx="558140" cy="249381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840675" y="4696686"/>
            <a:ext cx="6576951" cy="3245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Pesan</a:t>
            </a:r>
            <a:r>
              <a:rPr lang="en-US" dirty="0" smtClean="0"/>
              <a:t> yang </a:t>
            </a:r>
            <a:r>
              <a:rPr lang="en-US" dirty="0" err="1" smtClean="0"/>
              <a:t>keluar</a:t>
            </a:r>
            <a:r>
              <a:rPr lang="en-US" dirty="0" smtClean="0"/>
              <a:t>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kode</a:t>
            </a:r>
            <a:r>
              <a:rPr lang="en-US" dirty="0" smtClean="0"/>
              <a:t> program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415638" y="3526973"/>
            <a:ext cx="5142016" cy="5818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rot="5400000" flipH="1" flipV="1">
            <a:off x="2956957" y="4370120"/>
            <a:ext cx="427511" cy="158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</a:t>
            </a:r>
            <a:r>
              <a:rPr lang="en-US" dirty="0" err="1" smtClean="0"/>
              <a:t>Pertama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FAEF2-3F54-4A54-B384-3380A1388906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166254" y="1432888"/>
            <a:ext cx="8814723" cy="1619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u="sng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kode</a:t>
            </a:r>
            <a:r>
              <a:rPr kumimoji="0" lang="en-US" sz="200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 yang </a:t>
            </a:r>
            <a:r>
              <a:rPr kumimoji="0" lang="en-US" sz="200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salah</a:t>
            </a:r>
            <a:r>
              <a:rPr kumimoji="0" lang="en-US" sz="200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semantik</a:t>
            </a:r>
            <a:endParaRPr kumimoji="0" lang="en-US" sz="2000" i="0" u="sng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aseline="0" dirty="0" err="1" smtClean="0">
                <a:solidFill>
                  <a:schemeClr val="bg2">
                    <a:lumMod val="25000"/>
                  </a:schemeClr>
                </a:solidFill>
              </a:rPr>
              <a:t>Kesalahan</a:t>
            </a:r>
            <a:r>
              <a:rPr lang="en-US" sz="20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aseline="0" dirty="0" err="1" smtClean="0">
                <a:solidFill>
                  <a:schemeClr val="bg2">
                    <a:lumMod val="25000"/>
                  </a:schemeClr>
                </a:solidFill>
              </a:rPr>
              <a:t>semantik</a:t>
            </a:r>
            <a:r>
              <a:rPr lang="en-US" sz="20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aseline="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pesan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kesalahan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karena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kesalahan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semantik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kesalahan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menjadi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output. </a:t>
            </a:r>
            <a:endParaRPr kumimoji="0" lang="en-US" sz="20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" name="Google Shape;79;p18"/>
          <p:cNvPicPr preferRelativeResize="0"/>
          <p:nvPr/>
        </p:nvPicPr>
        <p:blipFill>
          <a:blip r:embed="rId3">
            <a:alphaModFix/>
          </a:blip>
          <a:srcRect l="23932" t="44217" r="38737" b="34676"/>
          <a:stretch>
            <a:fillRect/>
          </a:stretch>
        </p:blipFill>
        <p:spPr>
          <a:xfrm>
            <a:off x="4845131" y="3752584"/>
            <a:ext cx="3170711" cy="1021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9;p14"/>
          <p:cNvPicPr preferRelativeResize="0"/>
          <p:nvPr/>
        </p:nvPicPr>
        <p:blipFill>
          <a:blip r:embed="rId4">
            <a:alphaModFix/>
          </a:blip>
          <a:srcRect l="23514" t="39063" r="40145" b="34431"/>
          <a:stretch>
            <a:fillRect/>
          </a:stretch>
        </p:blipFill>
        <p:spPr>
          <a:xfrm>
            <a:off x="356266" y="3550721"/>
            <a:ext cx="3123211" cy="128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518571" y="3142997"/>
            <a:ext cx="2782778" cy="3245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yang </a:t>
            </a:r>
            <a:r>
              <a:rPr lang="en-US" dirty="0" err="1" smtClean="0"/>
              <a:t>diinginkan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447325" y="3117267"/>
            <a:ext cx="3901039" cy="3245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Kesalahan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pengetikan</a:t>
            </a:r>
            <a:r>
              <a:rPr lang="en-US" dirty="0" smtClean="0"/>
              <a:t> string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089570" y="3705103"/>
            <a:ext cx="617517" cy="47501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405759" y="5106380"/>
            <a:ext cx="3051943" cy="570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rgbClr val="0070C0"/>
                </a:solidFill>
              </a:rPr>
              <a:t>Tetap</a:t>
            </a:r>
            <a:r>
              <a:rPr lang="en-US" sz="1400" b="1" dirty="0" smtClean="0">
                <a:solidFill>
                  <a:srgbClr val="0070C0"/>
                </a:solidFill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</a:rPr>
              <a:t>memberikan</a:t>
            </a:r>
            <a:r>
              <a:rPr lang="en-US" sz="1400" b="1" dirty="0" smtClean="0">
                <a:solidFill>
                  <a:srgbClr val="0070C0"/>
                </a:solidFill>
              </a:rPr>
              <a:t> output </a:t>
            </a:r>
            <a:r>
              <a:rPr lang="en-US" sz="1400" b="1" dirty="0" err="1" smtClean="0">
                <a:solidFill>
                  <a:srgbClr val="0070C0"/>
                </a:solidFill>
              </a:rPr>
              <a:t>sesuai</a:t>
            </a:r>
            <a:r>
              <a:rPr lang="en-US" sz="1400" b="1" dirty="0" smtClean="0">
                <a:solidFill>
                  <a:srgbClr val="0070C0"/>
                </a:solidFill>
              </a:rPr>
              <a:t> </a:t>
            </a:r>
            <a:r>
              <a:rPr lang="en-US" sz="1400" b="1" dirty="0" err="1" smtClean="0">
                <a:solidFill>
                  <a:srgbClr val="0070C0"/>
                </a:solidFill>
              </a:rPr>
              <a:t>dengan</a:t>
            </a:r>
            <a:r>
              <a:rPr lang="en-US" sz="1400" b="1" dirty="0" smtClean="0">
                <a:solidFill>
                  <a:srgbClr val="0070C0"/>
                </a:solidFill>
              </a:rPr>
              <a:t> string yang </a:t>
            </a:r>
            <a:r>
              <a:rPr lang="en-US" sz="1400" b="1" dirty="0" err="1" smtClean="0">
                <a:solidFill>
                  <a:srgbClr val="0070C0"/>
                </a:solidFill>
              </a:rPr>
              <a:t>diketik</a:t>
            </a:r>
            <a:endParaRPr lang="en-US" sz="1400" b="1" dirty="0">
              <a:solidFill>
                <a:srgbClr val="0070C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5332021" y="4738255"/>
            <a:ext cx="356260" cy="35625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/>
              <a:t>Tipe</a:t>
            </a:r>
            <a:r>
              <a:rPr lang="en-US" dirty="0" smtClean="0"/>
              <a:t> Data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</a:t>
            </a:r>
            <a:r>
              <a:rPr lang="en-US" dirty="0" smtClean="0"/>
              <a:t>2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F8C4C-BCF8-4AC5-8C53-014182615301}" type="datetime1">
              <a:rPr lang="id-ID" smtClean="0"/>
              <a:t>24/06/2019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Pendahuluan Pemrograman Python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3151</TotalTime>
  <Words>3552</Words>
  <Application>Microsoft Office PowerPoint</Application>
  <PresentationFormat>On-screen Show (4:3)</PresentationFormat>
  <Paragraphs>701</Paragraphs>
  <Slides>47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Calibri</vt:lpstr>
      <vt:lpstr>Calibri Light</vt:lpstr>
      <vt:lpstr>Courier New</vt:lpstr>
      <vt:lpstr>HP Simplified</vt:lpstr>
      <vt:lpstr>Product Sans</vt:lpstr>
      <vt:lpstr>Segoe UI Light</vt:lpstr>
      <vt:lpstr>Wingdings</vt:lpstr>
      <vt:lpstr>Office Theme</vt:lpstr>
      <vt:lpstr>1_Office Theme</vt:lpstr>
      <vt:lpstr>2_Office Theme</vt:lpstr>
      <vt:lpstr>PowerPoint Presentation</vt:lpstr>
      <vt:lpstr>Pendahuluan Pemro-graman Python</vt:lpstr>
      <vt:lpstr>Program Pertama</vt:lpstr>
      <vt:lpstr>Program Pertama</vt:lpstr>
      <vt:lpstr>Program Pertama</vt:lpstr>
      <vt:lpstr>Program Pertama</vt:lpstr>
      <vt:lpstr>Program Pertama</vt:lpstr>
      <vt:lpstr>Program Pertama</vt:lpstr>
      <vt:lpstr>Tipe Data</vt:lpstr>
      <vt:lpstr>Tipe Data</vt:lpstr>
      <vt:lpstr>Tipe Data</vt:lpstr>
      <vt:lpstr>Tipe Data</vt:lpstr>
      <vt:lpstr>Tipe Data</vt:lpstr>
      <vt:lpstr>Tipe Data</vt:lpstr>
      <vt:lpstr>Tipe Data</vt:lpstr>
      <vt:lpstr>Tipe Data</vt:lpstr>
      <vt:lpstr>Ekspresi dan Variabel</vt:lpstr>
      <vt:lpstr>Operasi Matematika</vt:lpstr>
      <vt:lpstr>Operasi Matematika</vt:lpstr>
      <vt:lpstr>Operasi Matematika</vt:lpstr>
      <vt:lpstr>Operasi Matematika</vt:lpstr>
      <vt:lpstr>Variabel</vt:lpstr>
      <vt:lpstr>Variabel</vt:lpstr>
      <vt:lpstr>Variabel</vt:lpstr>
      <vt:lpstr>Variabel</vt:lpstr>
      <vt:lpstr>Variabel</vt:lpstr>
      <vt:lpstr>Strings</vt:lpstr>
      <vt:lpstr>Strings</vt:lpstr>
      <vt:lpstr>Strings</vt:lpstr>
      <vt:lpstr>Strings</vt:lpstr>
      <vt:lpstr>Strings</vt:lpstr>
      <vt:lpstr>Strings: Pemotongan (Slicing)</vt:lpstr>
      <vt:lpstr>Strings: Pengambilan Karakter dengan Langkah Tertentu (Stride)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Strings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460</cp:revision>
  <dcterms:created xsi:type="dcterms:W3CDTF">2019-04-17T03:34:48Z</dcterms:created>
  <dcterms:modified xsi:type="dcterms:W3CDTF">2019-06-24T03:00:19Z</dcterms:modified>
</cp:coreProperties>
</file>